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2" r:id="rId14"/>
    <p:sldId id="268" r:id="rId15"/>
    <p:sldId id="270" r:id="rId16"/>
    <p:sldId id="269" r:id="rId17"/>
    <p:sldId id="271" r:id="rId18"/>
    <p:sldId id="273" r:id="rId19"/>
  </p:sldIdLst>
  <p:sldSz cx="12192000" cy="6858000"/>
  <p:notesSz cx="6858000" cy="9144000"/>
  <p:defaultTextStyle>
    <a:defPPr>
      <a:defRPr lang="en-K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112039-1358-4ADE-A669-4971E2F28CF1}" v="100" dt="2021-05-09T19:19:13.4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55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336E89-7B9F-46F9-94FC-D56047BFD901}"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704C7651-B342-42BF-9543-0EC9B0D5E7AA}">
      <dgm:prSet/>
      <dgm:spPr/>
      <dgm:t>
        <a:bodyPr/>
        <a:lstStyle/>
        <a:p>
          <a:r>
            <a:rPr lang="en-US"/>
            <a:t>Team Sigma Consultancy firm in Gas and Oil seeks to solve the rise in energy demand.</a:t>
          </a:r>
        </a:p>
      </dgm:t>
    </dgm:pt>
    <dgm:pt modelId="{630487F6-201A-4B96-BFFB-D13CCBB21B7C}" type="parTrans" cxnId="{B9653D7F-7AAA-4D2D-AC6F-0E7BD32AB838}">
      <dgm:prSet/>
      <dgm:spPr/>
      <dgm:t>
        <a:bodyPr/>
        <a:lstStyle/>
        <a:p>
          <a:endParaRPr lang="en-US"/>
        </a:p>
      </dgm:t>
    </dgm:pt>
    <dgm:pt modelId="{06463D38-0EA5-4D03-856B-62DC2527B9F0}" type="sibTrans" cxnId="{B9653D7F-7AAA-4D2D-AC6F-0E7BD32AB838}">
      <dgm:prSet/>
      <dgm:spPr/>
      <dgm:t>
        <a:bodyPr/>
        <a:lstStyle/>
        <a:p>
          <a:endParaRPr lang="en-US"/>
        </a:p>
      </dgm:t>
    </dgm:pt>
    <dgm:pt modelId="{3BA44C07-CE0E-4797-84CD-D4E5EF2EC1DC}">
      <dgm:prSet/>
      <dgm:spPr/>
      <dgm:t>
        <a:bodyPr/>
        <a:lstStyle/>
        <a:p>
          <a:r>
            <a:rPr lang="en-US"/>
            <a:t>It comes with the use of less hydrocarbons for every tent exploration by enabling the production of oil wells with effective production and management techniques.</a:t>
          </a:r>
        </a:p>
      </dgm:t>
    </dgm:pt>
    <dgm:pt modelId="{26F846BC-7D65-486E-90D1-0CF02CE37E23}" type="parTrans" cxnId="{09B385F1-701A-46B4-8683-086E0CE36BD7}">
      <dgm:prSet/>
      <dgm:spPr/>
      <dgm:t>
        <a:bodyPr/>
        <a:lstStyle/>
        <a:p>
          <a:endParaRPr lang="en-US"/>
        </a:p>
      </dgm:t>
    </dgm:pt>
    <dgm:pt modelId="{54883BBE-0FC8-420F-BE37-F72240B9BEF8}" type="sibTrans" cxnId="{09B385F1-701A-46B4-8683-086E0CE36BD7}">
      <dgm:prSet/>
      <dgm:spPr/>
      <dgm:t>
        <a:bodyPr/>
        <a:lstStyle/>
        <a:p>
          <a:endParaRPr lang="en-US"/>
        </a:p>
      </dgm:t>
    </dgm:pt>
    <dgm:pt modelId="{1E183D35-CFE2-4E48-822F-88834CFE0CE1}">
      <dgm:prSet/>
      <dgm:spPr/>
      <dgm:t>
        <a:bodyPr/>
        <a:lstStyle/>
        <a:p>
          <a:r>
            <a:rPr lang="en-US"/>
            <a:t>The end-goal is to accommodate the increasing energy demand. </a:t>
          </a:r>
        </a:p>
      </dgm:t>
    </dgm:pt>
    <dgm:pt modelId="{4F2E6BF0-16D4-4A96-9BD3-89CA2769700D}" type="parTrans" cxnId="{559C85C2-3BF9-47D9-A579-14C2CE153783}">
      <dgm:prSet/>
      <dgm:spPr/>
      <dgm:t>
        <a:bodyPr/>
        <a:lstStyle/>
        <a:p>
          <a:endParaRPr lang="en-US"/>
        </a:p>
      </dgm:t>
    </dgm:pt>
    <dgm:pt modelId="{04191BD2-4B74-4685-806B-BDE37D29D6EE}" type="sibTrans" cxnId="{559C85C2-3BF9-47D9-A579-14C2CE153783}">
      <dgm:prSet/>
      <dgm:spPr/>
      <dgm:t>
        <a:bodyPr/>
        <a:lstStyle/>
        <a:p>
          <a:endParaRPr lang="en-US"/>
        </a:p>
      </dgm:t>
    </dgm:pt>
    <dgm:pt modelId="{65FB806C-B316-4C84-A111-391B3DF601BB}">
      <dgm:prSet/>
      <dgm:spPr/>
      <dgm:t>
        <a:bodyPr/>
        <a:lstStyle/>
        <a:p>
          <a:r>
            <a:rPr lang="en-US"/>
            <a:t>The major technique involves introducing  artificial lift production methods that helps in role in assisting dead wells, liquid loaded wells and non- flowing oil wells to restore their oil production states</a:t>
          </a:r>
        </a:p>
      </dgm:t>
    </dgm:pt>
    <dgm:pt modelId="{D9D644BC-B6AF-483F-9E7E-F04E71291298}" type="parTrans" cxnId="{F0087808-3D67-4E13-AA50-C12EB4E0C0F2}">
      <dgm:prSet/>
      <dgm:spPr/>
      <dgm:t>
        <a:bodyPr/>
        <a:lstStyle/>
        <a:p>
          <a:endParaRPr lang="en-US"/>
        </a:p>
      </dgm:t>
    </dgm:pt>
    <dgm:pt modelId="{D29F06BD-12D8-45CD-80D1-DF337BF00128}" type="sibTrans" cxnId="{F0087808-3D67-4E13-AA50-C12EB4E0C0F2}">
      <dgm:prSet/>
      <dgm:spPr/>
      <dgm:t>
        <a:bodyPr/>
        <a:lstStyle/>
        <a:p>
          <a:endParaRPr lang="en-US"/>
        </a:p>
      </dgm:t>
    </dgm:pt>
    <dgm:pt modelId="{B26827AF-CA93-4FA8-9D5B-6EF0B31F29F0}">
      <dgm:prSet/>
      <dgm:spPr/>
      <dgm:t>
        <a:bodyPr/>
        <a:lstStyle/>
        <a:p>
          <a:r>
            <a:rPr lang="en-KE"/>
            <a:t>Artificial lift is used when reservoirs do not have enough energy to naturally produce oil to the surface or at the desired economic rate. </a:t>
          </a:r>
          <a:endParaRPr lang="en-US"/>
        </a:p>
      </dgm:t>
    </dgm:pt>
    <dgm:pt modelId="{E614CCBF-E03D-4BF8-8C3B-EA3AD01AE8AA}" type="parTrans" cxnId="{85DDDA3E-7B6E-44B2-BAB3-BF165D882130}">
      <dgm:prSet/>
      <dgm:spPr/>
      <dgm:t>
        <a:bodyPr/>
        <a:lstStyle/>
        <a:p>
          <a:endParaRPr lang="en-US"/>
        </a:p>
      </dgm:t>
    </dgm:pt>
    <dgm:pt modelId="{2EE66FD1-7B55-409E-8DCA-EB42899294EE}" type="sibTrans" cxnId="{85DDDA3E-7B6E-44B2-BAB3-BF165D882130}">
      <dgm:prSet/>
      <dgm:spPr/>
      <dgm:t>
        <a:bodyPr/>
        <a:lstStyle/>
        <a:p>
          <a:endParaRPr lang="en-US"/>
        </a:p>
      </dgm:t>
    </dgm:pt>
    <dgm:pt modelId="{115F01A2-CE5C-49C3-98F7-4232102E4053}">
      <dgm:prSet/>
      <dgm:spPr/>
      <dgm:t>
        <a:bodyPr/>
        <a:lstStyle/>
        <a:p>
          <a:r>
            <a:rPr lang="en-KE"/>
            <a:t>Artificial lift is used for two purposes: to induce flow in naturally dead wells and, more commonly, increase/maintain flow rate in already producing wells. As artificial lift can start, accelerate an increase recovery from a reservoir, it is widely used. </a:t>
          </a:r>
          <a:endParaRPr lang="en-US"/>
        </a:p>
      </dgm:t>
    </dgm:pt>
    <dgm:pt modelId="{A020C89C-CE5A-4B23-920C-E9B4E10B7D9F}" type="parTrans" cxnId="{95C258BC-B68D-412C-A6BD-45B438A04C4C}">
      <dgm:prSet/>
      <dgm:spPr/>
      <dgm:t>
        <a:bodyPr/>
        <a:lstStyle/>
        <a:p>
          <a:endParaRPr lang="en-US"/>
        </a:p>
      </dgm:t>
    </dgm:pt>
    <dgm:pt modelId="{591EA389-B983-45BC-93D9-05DB5861C553}" type="sibTrans" cxnId="{95C258BC-B68D-412C-A6BD-45B438A04C4C}">
      <dgm:prSet/>
      <dgm:spPr/>
      <dgm:t>
        <a:bodyPr/>
        <a:lstStyle/>
        <a:p>
          <a:endParaRPr lang="en-US"/>
        </a:p>
      </dgm:t>
    </dgm:pt>
    <dgm:pt modelId="{61ECECD1-4F93-4C82-B419-F1BE6ABD0F02}" type="pres">
      <dgm:prSet presAssocID="{F4336E89-7B9F-46F9-94FC-D56047BFD901}" presName="linear" presStyleCnt="0">
        <dgm:presLayoutVars>
          <dgm:animLvl val="lvl"/>
          <dgm:resizeHandles val="exact"/>
        </dgm:presLayoutVars>
      </dgm:prSet>
      <dgm:spPr/>
    </dgm:pt>
    <dgm:pt modelId="{07264D70-0965-453D-AA90-97FDD25BC2F9}" type="pres">
      <dgm:prSet presAssocID="{704C7651-B342-42BF-9543-0EC9B0D5E7AA}" presName="parentText" presStyleLbl="node1" presStyleIdx="0" presStyleCnt="6">
        <dgm:presLayoutVars>
          <dgm:chMax val="0"/>
          <dgm:bulletEnabled val="1"/>
        </dgm:presLayoutVars>
      </dgm:prSet>
      <dgm:spPr/>
    </dgm:pt>
    <dgm:pt modelId="{389F21A2-0C36-47EA-96E5-B788903FF0C3}" type="pres">
      <dgm:prSet presAssocID="{06463D38-0EA5-4D03-856B-62DC2527B9F0}" presName="spacer" presStyleCnt="0"/>
      <dgm:spPr/>
    </dgm:pt>
    <dgm:pt modelId="{C45B302A-E18E-4103-B79C-B6AD1AEF3C58}" type="pres">
      <dgm:prSet presAssocID="{3BA44C07-CE0E-4797-84CD-D4E5EF2EC1DC}" presName="parentText" presStyleLbl="node1" presStyleIdx="1" presStyleCnt="6">
        <dgm:presLayoutVars>
          <dgm:chMax val="0"/>
          <dgm:bulletEnabled val="1"/>
        </dgm:presLayoutVars>
      </dgm:prSet>
      <dgm:spPr/>
    </dgm:pt>
    <dgm:pt modelId="{40F77AC1-A897-4443-97ED-234B6DE973EF}" type="pres">
      <dgm:prSet presAssocID="{54883BBE-0FC8-420F-BE37-F72240B9BEF8}" presName="spacer" presStyleCnt="0"/>
      <dgm:spPr/>
    </dgm:pt>
    <dgm:pt modelId="{8A57A57C-6437-4111-AE52-6C1C177DC655}" type="pres">
      <dgm:prSet presAssocID="{1E183D35-CFE2-4E48-822F-88834CFE0CE1}" presName="parentText" presStyleLbl="node1" presStyleIdx="2" presStyleCnt="6">
        <dgm:presLayoutVars>
          <dgm:chMax val="0"/>
          <dgm:bulletEnabled val="1"/>
        </dgm:presLayoutVars>
      </dgm:prSet>
      <dgm:spPr/>
    </dgm:pt>
    <dgm:pt modelId="{FAB381E7-D5BC-4644-B38A-0DF1A6A7D92B}" type="pres">
      <dgm:prSet presAssocID="{04191BD2-4B74-4685-806B-BDE37D29D6EE}" presName="spacer" presStyleCnt="0"/>
      <dgm:spPr/>
    </dgm:pt>
    <dgm:pt modelId="{7412085F-0394-42A5-9A9B-8B4781FA92EA}" type="pres">
      <dgm:prSet presAssocID="{65FB806C-B316-4C84-A111-391B3DF601BB}" presName="parentText" presStyleLbl="node1" presStyleIdx="3" presStyleCnt="6">
        <dgm:presLayoutVars>
          <dgm:chMax val="0"/>
          <dgm:bulletEnabled val="1"/>
        </dgm:presLayoutVars>
      </dgm:prSet>
      <dgm:spPr/>
    </dgm:pt>
    <dgm:pt modelId="{7FD5B9E9-DE83-4116-B8E8-6E1CDD41C6E9}" type="pres">
      <dgm:prSet presAssocID="{D29F06BD-12D8-45CD-80D1-DF337BF00128}" presName="spacer" presStyleCnt="0"/>
      <dgm:spPr/>
    </dgm:pt>
    <dgm:pt modelId="{14529931-C933-495E-ADA9-6013887A16EA}" type="pres">
      <dgm:prSet presAssocID="{B26827AF-CA93-4FA8-9D5B-6EF0B31F29F0}" presName="parentText" presStyleLbl="node1" presStyleIdx="4" presStyleCnt="6">
        <dgm:presLayoutVars>
          <dgm:chMax val="0"/>
          <dgm:bulletEnabled val="1"/>
        </dgm:presLayoutVars>
      </dgm:prSet>
      <dgm:spPr/>
    </dgm:pt>
    <dgm:pt modelId="{B2497C3A-3D68-463F-B8AB-6BBF3FB0E2A5}" type="pres">
      <dgm:prSet presAssocID="{2EE66FD1-7B55-409E-8DCA-EB42899294EE}" presName="spacer" presStyleCnt="0"/>
      <dgm:spPr/>
    </dgm:pt>
    <dgm:pt modelId="{24CAF738-DFD5-412F-B231-91907B33B85E}" type="pres">
      <dgm:prSet presAssocID="{115F01A2-CE5C-49C3-98F7-4232102E4053}" presName="parentText" presStyleLbl="node1" presStyleIdx="5" presStyleCnt="6">
        <dgm:presLayoutVars>
          <dgm:chMax val="0"/>
          <dgm:bulletEnabled val="1"/>
        </dgm:presLayoutVars>
      </dgm:prSet>
      <dgm:spPr/>
    </dgm:pt>
  </dgm:ptLst>
  <dgm:cxnLst>
    <dgm:cxn modelId="{F0087808-3D67-4E13-AA50-C12EB4E0C0F2}" srcId="{F4336E89-7B9F-46F9-94FC-D56047BFD901}" destId="{65FB806C-B316-4C84-A111-391B3DF601BB}" srcOrd="3" destOrd="0" parTransId="{D9D644BC-B6AF-483F-9E7E-F04E71291298}" sibTransId="{D29F06BD-12D8-45CD-80D1-DF337BF00128}"/>
    <dgm:cxn modelId="{022E6C1E-8476-449A-B9C1-2E26FAB594D0}" type="presOf" srcId="{F4336E89-7B9F-46F9-94FC-D56047BFD901}" destId="{61ECECD1-4F93-4C82-B419-F1BE6ABD0F02}" srcOrd="0" destOrd="0" presId="urn:microsoft.com/office/officeart/2005/8/layout/vList2"/>
    <dgm:cxn modelId="{85DDDA3E-7B6E-44B2-BAB3-BF165D882130}" srcId="{F4336E89-7B9F-46F9-94FC-D56047BFD901}" destId="{B26827AF-CA93-4FA8-9D5B-6EF0B31F29F0}" srcOrd="4" destOrd="0" parTransId="{E614CCBF-E03D-4BF8-8C3B-EA3AD01AE8AA}" sibTransId="{2EE66FD1-7B55-409E-8DCA-EB42899294EE}"/>
    <dgm:cxn modelId="{1AA31470-34F4-41A3-B46B-2A90CF455C8D}" type="presOf" srcId="{1E183D35-CFE2-4E48-822F-88834CFE0CE1}" destId="{8A57A57C-6437-4111-AE52-6C1C177DC655}" srcOrd="0" destOrd="0" presId="urn:microsoft.com/office/officeart/2005/8/layout/vList2"/>
    <dgm:cxn modelId="{B9653D7F-7AAA-4D2D-AC6F-0E7BD32AB838}" srcId="{F4336E89-7B9F-46F9-94FC-D56047BFD901}" destId="{704C7651-B342-42BF-9543-0EC9B0D5E7AA}" srcOrd="0" destOrd="0" parTransId="{630487F6-201A-4B96-BFFB-D13CCBB21B7C}" sibTransId="{06463D38-0EA5-4D03-856B-62DC2527B9F0}"/>
    <dgm:cxn modelId="{67063696-E7F2-449B-8AA1-D7BB94F22AA3}" type="presOf" srcId="{3BA44C07-CE0E-4797-84CD-D4E5EF2EC1DC}" destId="{C45B302A-E18E-4103-B79C-B6AD1AEF3C58}" srcOrd="0" destOrd="0" presId="urn:microsoft.com/office/officeart/2005/8/layout/vList2"/>
    <dgm:cxn modelId="{753D1EA1-04BC-4C50-871B-5D83AE74E7F1}" type="presOf" srcId="{B26827AF-CA93-4FA8-9D5B-6EF0B31F29F0}" destId="{14529931-C933-495E-ADA9-6013887A16EA}" srcOrd="0" destOrd="0" presId="urn:microsoft.com/office/officeart/2005/8/layout/vList2"/>
    <dgm:cxn modelId="{586642B0-070E-4DCB-BC6D-0550D75B088F}" type="presOf" srcId="{65FB806C-B316-4C84-A111-391B3DF601BB}" destId="{7412085F-0394-42A5-9A9B-8B4781FA92EA}" srcOrd="0" destOrd="0" presId="urn:microsoft.com/office/officeart/2005/8/layout/vList2"/>
    <dgm:cxn modelId="{8F0E09B1-1CBD-44E9-940E-A326B90C5B4B}" type="presOf" srcId="{115F01A2-CE5C-49C3-98F7-4232102E4053}" destId="{24CAF738-DFD5-412F-B231-91907B33B85E}" srcOrd="0" destOrd="0" presId="urn:microsoft.com/office/officeart/2005/8/layout/vList2"/>
    <dgm:cxn modelId="{0FF453B6-3372-4564-97E6-DFB8D39855EF}" type="presOf" srcId="{704C7651-B342-42BF-9543-0EC9B0D5E7AA}" destId="{07264D70-0965-453D-AA90-97FDD25BC2F9}" srcOrd="0" destOrd="0" presId="urn:microsoft.com/office/officeart/2005/8/layout/vList2"/>
    <dgm:cxn modelId="{95C258BC-B68D-412C-A6BD-45B438A04C4C}" srcId="{F4336E89-7B9F-46F9-94FC-D56047BFD901}" destId="{115F01A2-CE5C-49C3-98F7-4232102E4053}" srcOrd="5" destOrd="0" parTransId="{A020C89C-CE5A-4B23-920C-E9B4E10B7D9F}" sibTransId="{591EA389-B983-45BC-93D9-05DB5861C553}"/>
    <dgm:cxn modelId="{559C85C2-3BF9-47D9-A579-14C2CE153783}" srcId="{F4336E89-7B9F-46F9-94FC-D56047BFD901}" destId="{1E183D35-CFE2-4E48-822F-88834CFE0CE1}" srcOrd="2" destOrd="0" parTransId="{4F2E6BF0-16D4-4A96-9BD3-89CA2769700D}" sibTransId="{04191BD2-4B74-4685-806B-BDE37D29D6EE}"/>
    <dgm:cxn modelId="{09B385F1-701A-46B4-8683-086E0CE36BD7}" srcId="{F4336E89-7B9F-46F9-94FC-D56047BFD901}" destId="{3BA44C07-CE0E-4797-84CD-D4E5EF2EC1DC}" srcOrd="1" destOrd="0" parTransId="{26F846BC-7D65-486E-90D1-0CF02CE37E23}" sibTransId="{54883BBE-0FC8-420F-BE37-F72240B9BEF8}"/>
    <dgm:cxn modelId="{DA4A652E-2BF4-4552-B8F9-C18EE36FCB85}" type="presParOf" srcId="{61ECECD1-4F93-4C82-B419-F1BE6ABD0F02}" destId="{07264D70-0965-453D-AA90-97FDD25BC2F9}" srcOrd="0" destOrd="0" presId="urn:microsoft.com/office/officeart/2005/8/layout/vList2"/>
    <dgm:cxn modelId="{1C082CDB-80E9-4B8F-A3B4-1F8CE410466E}" type="presParOf" srcId="{61ECECD1-4F93-4C82-B419-F1BE6ABD0F02}" destId="{389F21A2-0C36-47EA-96E5-B788903FF0C3}" srcOrd="1" destOrd="0" presId="urn:microsoft.com/office/officeart/2005/8/layout/vList2"/>
    <dgm:cxn modelId="{51B3A488-DCB2-4AF2-90E1-9980B75D34FB}" type="presParOf" srcId="{61ECECD1-4F93-4C82-B419-F1BE6ABD0F02}" destId="{C45B302A-E18E-4103-B79C-B6AD1AEF3C58}" srcOrd="2" destOrd="0" presId="urn:microsoft.com/office/officeart/2005/8/layout/vList2"/>
    <dgm:cxn modelId="{B322E3AD-7289-4805-B592-6EFB1A85077C}" type="presParOf" srcId="{61ECECD1-4F93-4C82-B419-F1BE6ABD0F02}" destId="{40F77AC1-A897-4443-97ED-234B6DE973EF}" srcOrd="3" destOrd="0" presId="urn:microsoft.com/office/officeart/2005/8/layout/vList2"/>
    <dgm:cxn modelId="{B4138E03-402C-4467-9F95-E6C02228771B}" type="presParOf" srcId="{61ECECD1-4F93-4C82-B419-F1BE6ABD0F02}" destId="{8A57A57C-6437-4111-AE52-6C1C177DC655}" srcOrd="4" destOrd="0" presId="urn:microsoft.com/office/officeart/2005/8/layout/vList2"/>
    <dgm:cxn modelId="{0C0A6FA9-EE8F-4847-8596-B63B6FFA574B}" type="presParOf" srcId="{61ECECD1-4F93-4C82-B419-F1BE6ABD0F02}" destId="{FAB381E7-D5BC-4644-B38A-0DF1A6A7D92B}" srcOrd="5" destOrd="0" presId="urn:microsoft.com/office/officeart/2005/8/layout/vList2"/>
    <dgm:cxn modelId="{07C34044-99FE-47C8-8E51-6B50E9C598CD}" type="presParOf" srcId="{61ECECD1-4F93-4C82-B419-F1BE6ABD0F02}" destId="{7412085F-0394-42A5-9A9B-8B4781FA92EA}" srcOrd="6" destOrd="0" presId="urn:microsoft.com/office/officeart/2005/8/layout/vList2"/>
    <dgm:cxn modelId="{5D4BA632-6EB1-45DF-AED7-BF6F21634FF1}" type="presParOf" srcId="{61ECECD1-4F93-4C82-B419-F1BE6ABD0F02}" destId="{7FD5B9E9-DE83-4116-B8E8-6E1CDD41C6E9}" srcOrd="7" destOrd="0" presId="urn:microsoft.com/office/officeart/2005/8/layout/vList2"/>
    <dgm:cxn modelId="{E167F683-EE4A-4A8A-97AA-2CB89B00399E}" type="presParOf" srcId="{61ECECD1-4F93-4C82-B419-F1BE6ABD0F02}" destId="{14529931-C933-495E-ADA9-6013887A16EA}" srcOrd="8" destOrd="0" presId="urn:microsoft.com/office/officeart/2005/8/layout/vList2"/>
    <dgm:cxn modelId="{D2528D1D-FE36-4148-BEC3-571237BE6445}" type="presParOf" srcId="{61ECECD1-4F93-4C82-B419-F1BE6ABD0F02}" destId="{B2497C3A-3D68-463F-B8AB-6BBF3FB0E2A5}" srcOrd="9" destOrd="0" presId="urn:microsoft.com/office/officeart/2005/8/layout/vList2"/>
    <dgm:cxn modelId="{B81ED80A-8622-46A2-839D-317A3E69A90E}" type="presParOf" srcId="{61ECECD1-4F93-4C82-B419-F1BE6ABD0F02}" destId="{24CAF738-DFD5-412F-B231-91907B33B85E}"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3A4211-C9C5-4BBB-859B-087D2ECA36D7}"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B8A08D20-EF69-4DE7-9C37-8125E485E78F}">
      <dgm:prSet/>
      <dgm:spPr/>
      <dgm:t>
        <a:bodyPr/>
        <a:lstStyle/>
        <a:p>
          <a:r>
            <a:rPr lang="en-US"/>
            <a:t>ESP motor performance; speed, specific gravity when filled working with mineral oil. Dielectric strength to prevent short-circuit of motor parts, lubrication with bearings, thrust-bearing support for rotors, cooling availability based on fluid velocities, </a:t>
          </a:r>
        </a:p>
      </dgm:t>
    </dgm:pt>
    <dgm:pt modelId="{C952BD2A-EBC6-485A-A300-DAAF5BC427EF}" type="parTrans" cxnId="{CE118C60-9575-4C48-90F4-84DED58B196D}">
      <dgm:prSet/>
      <dgm:spPr/>
      <dgm:t>
        <a:bodyPr/>
        <a:lstStyle/>
        <a:p>
          <a:endParaRPr lang="en-US"/>
        </a:p>
      </dgm:t>
    </dgm:pt>
    <dgm:pt modelId="{293D99CD-A87E-412E-9504-E8180BD08C9E}" type="sibTrans" cxnId="{CE118C60-9575-4C48-90F4-84DED58B196D}">
      <dgm:prSet/>
      <dgm:spPr/>
      <dgm:t>
        <a:bodyPr/>
        <a:lstStyle/>
        <a:p>
          <a:endParaRPr lang="en-US"/>
        </a:p>
      </dgm:t>
    </dgm:pt>
    <dgm:pt modelId="{5FB58BCD-AF40-45A5-99FB-3003DC090C1A}">
      <dgm:prSet/>
      <dgm:spPr/>
      <dgm:t>
        <a:bodyPr/>
        <a:lstStyle/>
        <a:p>
          <a:r>
            <a:rPr lang="en-US"/>
            <a:t>ESP protector ratings; housing and drive shaft specification, thrust bearing ability to absorb axial thrust, isolation chamber dimensions, plane bearing support for high-thrust loads and ability to operate with lubrication oils.</a:t>
          </a:r>
        </a:p>
      </dgm:t>
    </dgm:pt>
    <dgm:pt modelId="{A7A0AF02-CB6F-4786-8408-D340EF410DF3}" type="parTrans" cxnId="{4742BACA-8A8A-4635-B413-2B040BFB581C}">
      <dgm:prSet/>
      <dgm:spPr/>
      <dgm:t>
        <a:bodyPr/>
        <a:lstStyle/>
        <a:p>
          <a:endParaRPr lang="en-US"/>
        </a:p>
      </dgm:t>
    </dgm:pt>
    <dgm:pt modelId="{E5EE0650-FBA1-4463-9620-77D76CEB5949}" type="sibTrans" cxnId="{4742BACA-8A8A-4635-B413-2B040BFB581C}">
      <dgm:prSet/>
      <dgm:spPr/>
      <dgm:t>
        <a:bodyPr/>
        <a:lstStyle/>
        <a:p>
          <a:endParaRPr lang="en-US"/>
        </a:p>
      </dgm:t>
    </dgm:pt>
    <dgm:pt modelId="{43151D40-8F99-4B92-8855-DB09E971530F}">
      <dgm:prSet/>
      <dgm:spPr/>
      <dgm:t>
        <a:bodyPr/>
        <a:lstStyle/>
        <a:p>
          <a:r>
            <a:rPr lang="en-US"/>
            <a:t>ESP Gas separator; pump performance specifications, temperature and pressure effect to ESP pump with heat developed, high flow-rate, pump mechanical damages.</a:t>
          </a:r>
        </a:p>
      </dgm:t>
    </dgm:pt>
    <dgm:pt modelId="{1DB1A291-7469-4176-8B73-79FC0A5A5A83}" type="parTrans" cxnId="{0AACF893-2576-435B-99C0-2CFD7EF2F0FD}">
      <dgm:prSet/>
      <dgm:spPr/>
      <dgm:t>
        <a:bodyPr/>
        <a:lstStyle/>
        <a:p>
          <a:endParaRPr lang="en-US"/>
        </a:p>
      </dgm:t>
    </dgm:pt>
    <dgm:pt modelId="{6372113D-3414-410A-8EE1-76635C6EF436}" type="sibTrans" cxnId="{0AACF893-2576-435B-99C0-2CFD7EF2F0FD}">
      <dgm:prSet/>
      <dgm:spPr/>
      <dgm:t>
        <a:bodyPr/>
        <a:lstStyle/>
        <a:p>
          <a:endParaRPr lang="en-US"/>
        </a:p>
      </dgm:t>
    </dgm:pt>
    <dgm:pt modelId="{1234FE7B-8417-4449-828B-8E829B294D8A}">
      <dgm:prSet/>
      <dgm:spPr/>
      <dgm:t>
        <a:bodyPr/>
        <a:lstStyle/>
        <a:p>
          <a:r>
            <a:rPr lang="en-US"/>
            <a:t>ESP cable requirements; hydrocarbon’s presence, aggressive fluid environments, high temperature, diameter to fit with annulus along well tubing, protection against mechanical damages during pulling and running the cables.</a:t>
          </a:r>
        </a:p>
      </dgm:t>
    </dgm:pt>
    <dgm:pt modelId="{ED6312A8-7B84-4E6A-8623-F88479496566}" type="parTrans" cxnId="{F8D5D00F-87C0-4FB1-A411-51E6EBD68E61}">
      <dgm:prSet/>
      <dgm:spPr/>
      <dgm:t>
        <a:bodyPr/>
        <a:lstStyle/>
        <a:p>
          <a:endParaRPr lang="en-US"/>
        </a:p>
      </dgm:t>
    </dgm:pt>
    <dgm:pt modelId="{E9EA0A10-6509-49D4-A8AB-0CF990C2CB8B}" type="sibTrans" cxnId="{F8D5D00F-87C0-4FB1-A411-51E6EBD68E61}">
      <dgm:prSet/>
      <dgm:spPr/>
      <dgm:t>
        <a:bodyPr/>
        <a:lstStyle/>
        <a:p>
          <a:endParaRPr lang="en-US"/>
        </a:p>
      </dgm:t>
    </dgm:pt>
    <dgm:pt modelId="{8275F7FC-100D-4617-ACEF-1DDB97ED9BDF}">
      <dgm:prSet/>
      <dgm:spPr/>
      <dgm:t>
        <a:bodyPr/>
        <a:lstStyle/>
        <a:p>
          <a:r>
            <a:rPr lang="en-US"/>
            <a:t>Surface equipment; presence of positive seals around the tubing and cables, maintaining tubular controls.</a:t>
          </a:r>
        </a:p>
      </dgm:t>
    </dgm:pt>
    <dgm:pt modelId="{B66B5FC6-E0EF-481F-B2D2-50AA5CDA5DC3}" type="parTrans" cxnId="{C09EE78E-751F-432C-802D-37506D8D7AE0}">
      <dgm:prSet/>
      <dgm:spPr/>
      <dgm:t>
        <a:bodyPr/>
        <a:lstStyle/>
        <a:p>
          <a:endParaRPr lang="en-US"/>
        </a:p>
      </dgm:t>
    </dgm:pt>
    <dgm:pt modelId="{FC42C5E5-2B5C-43EA-B75F-D35CE3B320AF}" type="sibTrans" cxnId="{C09EE78E-751F-432C-802D-37506D8D7AE0}">
      <dgm:prSet/>
      <dgm:spPr/>
      <dgm:t>
        <a:bodyPr/>
        <a:lstStyle/>
        <a:p>
          <a:endParaRPr lang="en-US"/>
        </a:p>
      </dgm:t>
    </dgm:pt>
    <dgm:pt modelId="{4F64752C-DF5A-4DA8-A08C-356258D2A7C2}">
      <dgm:prSet/>
      <dgm:spPr/>
      <dgm:t>
        <a:bodyPr/>
        <a:lstStyle/>
        <a:p>
          <a:r>
            <a:rPr lang="en-US"/>
            <a:t>Variable Speed drive operation; flexibility speed comparison with artificial lifts, system efficiency, electric operational frequency.</a:t>
          </a:r>
        </a:p>
      </dgm:t>
    </dgm:pt>
    <dgm:pt modelId="{503AF57E-9D84-4F8D-B7E0-3DCD30B44161}" type="parTrans" cxnId="{DAD045B4-F063-4F16-9727-6B431B2957CC}">
      <dgm:prSet/>
      <dgm:spPr/>
      <dgm:t>
        <a:bodyPr/>
        <a:lstStyle/>
        <a:p>
          <a:endParaRPr lang="en-US"/>
        </a:p>
      </dgm:t>
    </dgm:pt>
    <dgm:pt modelId="{FDDA721F-3C40-45C7-9205-6FCF7BA92EC8}" type="sibTrans" cxnId="{DAD045B4-F063-4F16-9727-6B431B2957CC}">
      <dgm:prSet/>
      <dgm:spPr/>
      <dgm:t>
        <a:bodyPr/>
        <a:lstStyle/>
        <a:p>
          <a:endParaRPr lang="en-US"/>
        </a:p>
      </dgm:t>
    </dgm:pt>
    <dgm:pt modelId="{DF505FAB-7EBC-4BA1-997D-0043C92F2C06}">
      <dgm:prSet/>
      <dgm:spPr/>
      <dgm:t>
        <a:bodyPr/>
        <a:lstStyle/>
        <a:p>
          <a:r>
            <a:rPr lang="en-US"/>
            <a:t>Through-Tubing ESP; unique latching device specifications, rig requirements, reservoir access, solid’s tolerances, operational costs, oil rates, rig workovers, pump life, ESP deployment methods, corrosion, integrity of tubing components.</a:t>
          </a:r>
        </a:p>
      </dgm:t>
    </dgm:pt>
    <dgm:pt modelId="{61A1112C-447F-4A7E-BD27-78BDA99C1FE0}" type="parTrans" cxnId="{2E4DE3CE-953A-4DC1-B188-0E45C791545B}">
      <dgm:prSet/>
      <dgm:spPr/>
      <dgm:t>
        <a:bodyPr/>
        <a:lstStyle/>
        <a:p>
          <a:endParaRPr lang="en-US"/>
        </a:p>
      </dgm:t>
    </dgm:pt>
    <dgm:pt modelId="{8F635D9A-6DA6-4896-929A-9F6B8601ADCD}" type="sibTrans" cxnId="{2E4DE3CE-953A-4DC1-B188-0E45C791545B}">
      <dgm:prSet/>
      <dgm:spPr/>
      <dgm:t>
        <a:bodyPr/>
        <a:lstStyle/>
        <a:p>
          <a:endParaRPr lang="en-US"/>
        </a:p>
      </dgm:t>
    </dgm:pt>
    <dgm:pt modelId="{511EDB23-85AC-49D2-859B-ADB096E72339}" type="pres">
      <dgm:prSet presAssocID="{AD3A4211-C9C5-4BBB-859B-087D2ECA36D7}" presName="diagram" presStyleCnt="0">
        <dgm:presLayoutVars>
          <dgm:dir/>
          <dgm:resizeHandles val="exact"/>
        </dgm:presLayoutVars>
      </dgm:prSet>
      <dgm:spPr/>
    </dgm:pt>
    <dgm:pt modelId="{C07CFEE8-3E65-4C4B-B261-F7784B8DA2B4}" type="pres">
      <dgm:prSet presAssocID="{B8A08D20-EF69-4DE7-9C37-8125E485E78F}" presName="node" presStyleLbl="node1" presStyleIdx="0" presStyleCnt="7">
        <dgm:presLayoutVars>
          <dgm:bulletEnabled val="1"/>
        </dgm:presLayoutVars>
      </dgm:prSet>
      <dgm:spPr/>
    </dgm:pt>
    <dgm:pt modelId="{8DFF283A-82FC-4F80-A594-3A832251EBA4}" type="pres">
      <dgm:prSet presAssocID="{293D99CD-A87E-412E-9504-E8180BD08C9E}" presName="sibTrans" presStyleCnt="0"/>
      <dgm:spPr/>
    </dgm:pt>
    <dgm:pt modelId="{BD2EFD60-0C7F-4332-A146-BFC91E4E9119}" type="pres">
      <dgm:prSet presAssocID="{5FB58BCD-AF40-45A5-99FB-3003DC090C1A}" presName="node" presStyleLbl="node1" presStyleIdx="1" presStyleCnt="7">
        <dgm:presLayoutVars>
          <dgm:bulletEnabled val="1"/>
        </dgm:presLayoutVars>
      </dgm:prSet>
      <dgm:spPr/>
    </dgm:pt>
    <dgm:pt modelId="{B15071D6-B3F7-43DF-ADCC-A711FAF0819F}" type="pres">
      <dgm:prSet presAssocID="{E5EE0650-FBA1-4463-9620-77D76CEB5949}" presName="sibTrans" presStyleCnt="0"/>
      <dgm:spPr/>
    </dgm:pt>
    <dgm:pt modelId="{ECC499DD-A929-4168-BC0B-28AAAEEC03ED}" type="pres">
      <dgm:prSet presAssocID="{43151D40-8F99-4B92-8855-DB09E971530F}" presName="node" presStyleLbl="node1" presStyleIdx="2" presStyleCnt="7">
        <dgm:presLayoutVars>
          <dgm:bulletEnabled val="1"/>
        </dgm:presLayoutVars>
      </dgm:prSet>
      <dgm:spPr/>
    </dgm:pt>
    <dgm:pt modelId="{28C9D5E0-3A53-43A5-83DC-2146596765D8}" type="pres">
      <dgm:prSet presAssocID="{6372113D-3414-410A-8EE1-76635C6EF436}" presName="sibTrans" presStyleCnt="0"/>
      <dgm:spPr/>
    </dgm:pt>
    <dgm:pt modelId="{AC4117E3-8A1E-4011-BD7B-14F0CCED0AE8}" type="pres">
      <dgm:prSet presAssocID="{1234FE7B-8417-4449-828B-8E829B294D8A}" presName="node" presStyleLbl="node1" presStyleIdx="3" presStyleCnt="7">
        <dgm:presLayoutVars>
          <dgm:bulletEnabled val="1"/>
        </dgm:presLayoutVars>
      </dgm:prSet>
      <dgm:spPr/>
    </dgm:pt>
    <dgm:pt modelId="{ABA36CB9-885A-48EF-AA5C-AD5058C0D71F}" type="pres">
      <dgm:prSet presAssocID="{E9EA0A10-6509-49D4-A8AB-0CF990C2CB8B}" presName="sibTrans" presStyleCnt="0"/>
      <dgm:spPr/>
    </dgm:pt>
    <dgm:pt modelId="{63BEE31A-6C5B-4D10-9260-BF3A743A2DA2}" type="pres">
      <dgm:prSet presAssocID="{8275F7FC-100D-4617-ACEF-1DDB97ED9BDF}" presName="node" presStyleLbl="node1" presStyleIdx="4" presStyleCnt="7">
        <dgm:presLayoutVars>
          <dgm:bulletEnabled val="1"/>
        </dgm:presLayoutVars>
      </dgm:prSet>
      <dgm:spPr/>
    </dgm:pt>
    <dgm:pt modelId="{66436C08-44F9-4B83-88DC-A71303000451}" type="pres">
      <dgm:prSet presAssocID="{FC42C5E5-2B5C-43EA-B75F-D35CE3B320AF}" presName="sibTrans" presStyleCnt="0"/>
      <dgm:spPr/>
    </dgm:pt>
    <dgm:pt modelId="{90B6D004-1713-41BA-AE09-CDD51FE8FC6B}" type="pres">
      <dgm:prSet presAssocID="{4F64752C-DF5A-4DA8-A08C-356258D2A7C2}" presName="node" presStyleLbl="node1" presStyleIdx="5" presStyleCnt="7">
        <dgm:presLayoutVars>
          <dgm:bulletEnabled val="1"/>
        </dgm:presLayoutVars>
      </dgm:prSet>
      <dgm:spPr/>
    </dgm:pt>
    <dgm:pt modelId="{8DE77909-E2A9-46FE-81AD-5F9C611E8A15}" type="pres">
      <dgm:prSet presAssocID="{FDDA721F-3C40-45C7-9205-6FCF7BA92EC8}" presName="sibTrans" presStyleCnt="0"/>
      <dgm:spPr/>
    </dgm:pt>
    <dgm:pt modelId="{32AFB1EC-ACA6-4B8D-9C92-E178C7FFECB0}" type="pres">
      <dgm:prSet presAssocID="{DF505FAB-7EBC-4BA1-997D-0043C92F2C06}" presName="node" presStyleLbl="node1" presStyleIdx="6" presStyleCnt="7">
        <dgm:presLayoutVars>
          <dgm:bulletEnabled val="1"/>
        </dgm:presLayoutVars>
      </dgm:prSet>
      <dgm:spPr/>
    </dgm:pt>
  </dgm:ptLst>
  <dgm:cxnLst>
    <dgm:cxn modelId="{F8D5D00F-87C0-4FB1-A411-51E6EBD68E61}" srcId="{AD3A4211-C9C5-4BBB-859B-087D2ECA36D7}" destId="{1234FE7B-8417-4449-828B-8E829B294D8A}" srcOrd="3" destOrd="0" parTransId="{ED6312A8-7B84-4E6A-8623-F88479496566}" sibTransId="{E9EA0A10-6509-49D4-A8AB-0CF990C2CB8B}"/>
    <dgm:cxn modelId="{B85F5A18-57B9-41E4-8FC7-72CB8ACA0D5C}" type="presOf" srcId="{1234FE7B-8417-4449-828B-8E829B294D8A}" destId="{AC4117E3-8A1E-4011-BD7B-14F0CCED0AE8}" srcOrd="0" destOrd="0" presId="urn:microsoft.com/office/officeart/2005/8/layout/default"/>
    <dgm:cxn modelId="{D42F4325-3CCA-4FBD-B46A-69478EECAA9B}" type="presOf" srcId="{DF505FAB-7EBC-4BA1-997D-0043C92F2C06}" destId="{32AFB1EC-ACA6-4B8D-9C92-E178C7FFECB0}" srcOrd="0" destOrd="0" presId="urn:microsoft.com/office/officeart/2005/8/layout/default"/>
    <dgm:cxn modelId="{730A1531-8ABD-4FE6-B6F5-DF61D02A40C6}" type="presOf" srcId="{8275F7FC-100D-4617-ACEF-1DDB97ED9BDF}" destId="{63BEE31A-6C5B-4D10-9260-BF3A743A2DA2}" srcOrd="0" destOrd="0" presId="urn:microsoft.com/office/officeart/2005/8/layout/default"/>
    <dgm:cxn modelId="{CE118C60-9575-4C48-90F4-84DED58B196D}" srcId="{AD3A4211-C9C5-4BBB-859B-087D2ECA36D7}" destId="{B8A08D20-EF69-4DE7-9C37-8125E485E78F}" srcOrd="0" destOrd="0" parTransId="{C952BD2A-EBC6-485A-A300-DAAF5BC427EF}" sibTransId="{293D99CD-A87E-412E-9504-E8180BD08C9E}"/>
    <dgm:cxn modelId="{C6D41366-AF19-440F-989E-43CA289E3D15}" type="presOf" srcId="{43151D40-8F99-4B92-8855-DB09E971530F}" destId="{ECC499DD-A929-4168-BC0B-28AAAEEC03ED}" srcOrd="0" destOrd="0" presId="urn:microsoft.com/office/officeart/2005/8/layout/default"/>
    <dgm:cxn modelId="{0DB4F06E-8046-4CDE-B245-3F47AF1517BB}" type="presOf" srcId="{AD3A4211-C9C5-4BBB-859B-087D2ECA36D7}" destId="{511EDB23-85AC-49D2-859B-ADB096E72339}" srcOrd="0" destOrd="0" presId="urn:microsoft.com/office/officeart/2005/8/layout/default"/>
    <dgm:cxn modelId="{C09EE78E-751F-432C-802D-37506D8D7AE0}" srcId="{AD3A4211-C9C5-4BBB-859B-087D2ECA36D7}" destId="{8275F7FC-100D-4617-ACEF-1DDB97ED9BDF}" srcOrd="4" destOrd="0" parTransId="{B66B5FC6-E0EF-481F-B2D2-50AA5CDA5DC3}" sibTransId="{FC42C5E5-2B5C-43EA-B75F-D35CE3B320AF}"/>
    <dgm:cxn modelId="{0AACF893-2576-435B-99C0-2CFD7EF2F0FD}" srcId="{AD3A4211-C9C5-4BBB-859B-087D2ECA36D7}" destId="{43151D40-8F99-4B92-8855-DB09E971530F}" srcOrd="2" destOrd="0" parTransId="{1DB1A291-7469-4176-8B73-79FC0A5A5A83}" sibTransId="{6372113D-3414-410A-8EE1-76635C6EF436}"/>
    <dgm:cxn modelId="{395E5999-B377-4240-99CE-2005F510D9BD}" type="presOf" srcId="{B8A08D20-EF69-4DE7-9C37-8125E485E78F}" destId="{C07CFEE8-3E65-4C4B-B261-F7784B8DA2B4}" srcOrd="0" destOrd="0" presId="urn:microsoft.com/office/officeart/2005/8/layout/default"/>
    <dgm:cxn modelId="{DAD045B4-F063-4F16-9727-6B431B2957CC}" srcId="{AD3A4211-C9C5-4BBB-859B-087D2ECA36D7}" destId="{4F64752C-DF5A-4DA8-A08C-356258D2A7C2}" srcOrd="5" destOrd="0" parTransId="{503AF57E-9D84-4F8D-B7E0-3DCD30B44161}" sibTransId="{FDDA721F-3C40-45C7-9205-6FCF7BA92EC8}"/>
    <dgm:cxn modelId="{35D693C1-AF08-4E47-ADCD-08B75281EA6A}" type="presOf" srcId="{5FB58BCD-AF40-45A5-99FB-3003DC090C1A}" destId="{BD2EFD60-0C7F-4332-A146-BFC91E4E9119}" srcOrd="0" destOrd="0" presId="urn:microsoft.com/office/officeart/2005/8/layout/default"/>
    <dgm:cxn modelId="{AE188CC8-FD83-4741-8072-EB08E4E86FB3}" type="presOf" srcId="{4F64752C-DF5A-4DA8-A08C-356258D2A7C2}" destId="{90B6D004-1713-41BA-AE09-CDD51FE8FC6B}" srcOrd="0" destOrd="0" presId="urn:microsoft.com/office/officeart/2005/8/layout/default"/>
    <dgm:cxn modelId="{4742BACA-8A8A-4635-B413-2B040BFB581C}" srcId="{AD3A4211-C9C5-4BBB-859B-087D2ECA36D7}" destId="{5FB58BCD-AF40-45A5-99FB-3003DC090C1A}" srcOrd="1" destOrd="0" parTransId="{A7A0AF02-CB6F-4786-8408-D340EF410DF3}" sibTransId="{E5EE0650-FBA1-4463-9620-77D76CEB5949}"/>
    <dgm:cxn modelId="{2E4DE3CE-953A-4DC1-B188-0E45C791545B}" srcId="{AD3A4211-C9C5-4BBB-859B-087D2ECA36D7}" destId="{DF505FAB-7EBC-4BA1-997D-0043C92F2C06}" srcOrd="6" destOrd="0" parTransId="{61A1112C-447F-4A7E-BD27-78BDA99C1FE0}" sibTransId="{8F635D9A-6DA6-4896-929A-9F6B8601ADCD}"/>
    <dgm:cxn modelId="{CD4EEC2E-ED32-42FC-8D6F-334E2269E836}" type="presParOf" srcId="{511EDB23-85AC-49D2-859B-ADB096E72339}" destId="{C07CFEE8-3E65-4C4B-B261-F7784B8DA2B4}" srcOrd="0" destOrd="0" presId="urn:microsoft.com/office/officeart/2005/8/layout/default"/>
    <dgm:cxn modelId="{260EAE97-08BD-44E4-AC96-5B13F7655EE5}" type="presParOf" srcId="{511EDB23-85AC-49D2-859B-ADB096E72339}" destId="{8DFF283A-82FC-4F80-A594-3A832251EBA4}" srcOrd="1" destOrd="0" presId="urn:microsoft.com/office/officeart/2005/8/layout/default"/>
    <dgm:cxn modelId="{4476E7E6-518A-41D0-90FD-84AF21E1BEF3}" type="presParOf" srcId="{511EDB23-85AC-49D2-859B-ADB096E72339}" destId="{BD2EFD60-0C7F-4332-A146-BFC91E4E9119}" srcOrd="2" destOrd="0" presId="urn:microsoft.com/office/officeart/2005/8/layout/default"/>
    <dgm:cxn modelId="{C57E27A3-11AA-4CBE-A304-A6777BA15163}" type="presParOf" srcId="{511EDB23-85AC-49D2-859B-ADB096E72339}" destId="{B15071D6-B3F7-43DF-ADCC-A711FAF0819F}" srcOrd="3" destOrd="0" presId="urn:microsoft.com/office/officeart/2005/8/layout/default"/>
    <dgm:cxn modelId="{15137DD9-5F2E-47A1-9AD3-0EAA4837701C}" type="presParOf" srcId="{511EDB23-85AC-49D2-859B-ADB096E72339}" destId="{ECC499DD-A929-4168-BC0B-28AAAEEC03ED}" srcOrd="4" destOrd="0" presId="urn:microsoft.com/office/officeart/2005/8/layout/default"/>
    <dgm:cxn modelId="{2F005800-FB49-466D-8956-A55FC3B16C03}" type="presParOf" srcId="{511EDB23-85AC-49D2-859B-ADB096E72339}" destId="{28C9D5E0-3A53-43A5-83DC-2146596765D8}" srcOrd="5" destOrd="0" presId="urn:microsoft.com/office/officeart/2005/8/layout/default"/>
    <dgm:cxn modelId="{C2F98999-25EB-4E15-A722-204DE7643323}" type="presParOf" srcId="{511EDB23-85AC-49D2-859B-ADB096E72339}" destId="{AC4117E3-8A1E-4011-BD7B-14F0CCED0AE8}" srcOrd="6" destOrd="0" presId="urn:microsoft.com/office/officeart/2005/8/layout/default"/>
    <dgm:cxn modelId="{90CEC316-6A18-44D1-90C0-7A3CA01DB56D}" type="presParOf" srcId="{511EDB23-85AC-49D2-859B-ADB096E72339}" destId="{ABA36CB9-885A-48EF-AA5C-AD5058C0D71F}" srcOrd="7" destOrd="0" presId="urn:microsoft.com/office/officeart/2005/8/layout/default"/>
    <dgm:cxn modelId="{3B734939-95FE-4FE2-A745-92462B4CF09E}" type="presParOf" srcId="{511EDB23-85AC-49D2-859B-ADB096E72339}" destId="{63BEE31A-6C5B-4D10-9260-BF3A743A2DA2}" srcOrd="8" destOrd="0" presId="urn:microsoft.com/office/officeart/2005/8/layout/default"/>
    <dgm:cxn modelId="{7D5C0C65-01D6-41E3-9D57-93F16AE9825A}" type="presParOf" srcId="{511EDB23-85AC-49D2-859B-ADB096E72339}" destId="{66436C08-44F9-4B83-88DC-A71303000451}" srcOrd="9" destOrd="0" presId="urn:microsoft.com/office/officeart/2005/8/layout/default"/>
    <dgm:cxn modelId="{40946575-1400-42CF-A90B-81CB1B8613C7}" type="presParOf" srcId="{511EDB23-85AC-49D2-859B-ADB096E72339}" destId="{90B6D004-1713-41BA-AE09-CDD51FE8FC6B}" srcOrd="10" destOrd="0" presId="urn:microsoft.com/office/officeart/2005/8/layout/default"/>
    <dgm:cxn modelId="{142567B1-63B8-4657-B807-E61BE7316FC5}" type="presParOf" srcId="{511EDB23-85AC-49D2-859B-ADB096E72339}" destId="{8DE77909-E2A9-46FE-81AD-5F9C611E8A15}" srcOrd="11" destOrd="0" presId="urn:microsoft.com/office/officeart/2005/8/layout/default"/>
    <dgm:cxn modelId="{C3E47C8C-14DB-4316-970D-C09861DA9001}" type="presParOf" srcId="{511EDB23-85AC-49D2-859B-ADB096E72339}" destId="{32AFB1EC-ACA6-4B8D-9C92-E178C7FFECB0}"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4209B4-8B37-48F3-9D1C-66BCCF44D8D3}"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799825E8-4524-444B-B397-69717E11DD6E}">
      <dgm:prSet/>
      <dgm:spPr/>
      <dgm:t>
        <a:bodyPr/>
        <a:lstStyle/>
        <a:p>
          <a:pPr>
            <a:lnSpc>
              <a:spcPct val="100000"/>
            </a:lnSpc>
          </a:pPr>
          <a:r>
            <a:rPr lang="en-US"/>
            <a:t>In 2020, the size of market for Artificial Lift system increased to $10B registering around 7% of the Compound Annual Growth rate expected of this industry between 2021-2027.</a:t>
          </a:r>
        </a:p>
      </dgm:t>
    </dgm:pt>
    <dgm:pt modelId="{56E2F4CB-F077-444E-AD0D-EECB2BA42662}" type="parTrans" cxnId="{8F306546-39B7-4AD8-8668-53B1D1A19C42}">
      <dgm:prSet/>
      <dgm:spPr/>
      <dgm:t>
        <a:bodyPr/>
        <a:lstStyle/>
        <a:p>
          <a:endParaRPr lang="en-US"/>
        </a:p>
      </dgm:t>
    </dgm:pt>
    <dgm:pt modelId="{EC2747E4-B360-42F6-8EC6-28C58803DC83}" type="sibTrans" cxnId="{8F306546-39B7-4AD8-8668-53B1D1A19C42}">
      <dgm:prSet/>
      <dgm:spPr/>
      <dgm:t>
        <a:bodyPr/>
        <a:lstStyle/>
        <a:p>
          <a:endParaRPr lang="en-US"/>
        </a:p>
      </dgm:t>
    </dgm:pt>
    <dgm:pt modelId="{19565BDC-873D-4133-9D20-D81DB0F4A3F9}">
      <dgm:prSet/>
      <dgm:spPr/>
      <dgm:t>
        <a:bodyPr/>
        <a:lstStyle/>
        <a:p>
          <a:pPr>
            <a:lnSpc>
              <a:spcPct val="100000"/>
            </a:lnSpc>
          </a:pPr>
          <a:r>
            <a:rPr lang="en-US"/>
            <a:t>The increasing investments towards subsea exploration comes from the trend of accepting unconventional oil reserves that has direct impact to the business growth. </a:t>
          </a:r>
        </a:p>
      </dgm:t>
    </dgm:pt>
    <dgm:pt modelId="{5E6E4993-AF0E-4AEC-9145-E77E277D1EEE}" type="parTrans" cxnId="{51CAC8E5-25B1-4E45-BE82-B0A65F22839B}">
      <dgm:prSet/>
      <dgm:spPr/>
      <dgm:t>
        <a:bodyPr/>
        <a:lstStyle/>
        <a:p>
          <a:endParaRPr lang="en-US"/>
        </a:p>
      </dgm:t>
    </dgm:pt>
    <dgm:pt modelId="{8B9F8822-0AB6-4A0A-886A-91D84895CF72}" type="sibTrans" cxnId="{51CAC8E5-25B1-4E45-BE82-B0A65F22839B}">
      <dgm:prSet/>
      <dgm:spPr/>
      <dgm:t>
        <a:bodyPr/>
        <a:lstStyle/>
        <a:p>
          <a:endParaRPr lang="en-US"/>
        </a:p>
      </dgm:t>
    </dgm:pt>
    <dgm:pt modelId="{9F6FE1CF-3068-427B-BA76-B5327080D9B4}">
      <dgm:prSet/>
      <dgm:spPr/>
      <dgm:t>
        <a:bodyPr/>
        <a:lstStyle/>
        <a:p>
          <a:pPr>
            <a:lnSpc>
              <a:spcPct val="100000"/>
            </a:lnSpc>
          </a:pPr>
          <a:r>
            <a:rPr lang="en-US"/>
            <a:t>Optimization and expansion of these wells also creates an enterprise scenario for the players of the industry.</a:t>
          </a:r>
        </a:p>
      </dgm:t>
    </dgm:pt>
    <dgm:pt modelId="{33149B03-DB94-4BFC-B00B-F04166B60BAF}" type="parTrans" cxnId="{3E9B8BA2-8139-4BC8-9636-F86424F7E6D5}">
      <dgm:prSet/>
      <dgm:spPr/>
      <dgm:t>
        <a:bodyPr/>
        <a:lstStyle/>
        <a:p>
          <a:endParaRPr lang="en-US"/>
        </a:p>
      </dgm:t>
    </dgm:pt>
    <dgm:pt modelId="{A1DDEDBD-1415-4BB9-A284-41ED516BD13F}" type="sibTrans" cxnId="{3E9B8BA2-8139-4BC8-9636-F86424F7E6D5}">
      <dgm:prSet/>
      <dgm:spPr/>
      <dgm:t>
        <a:bodyPr/>
        <a:lstStyle/>
        <a:p>
          <a:endParaRPr lang="en-US"/>
        </a:p>
      </dgm:t>
    </dgm:pt>
    <dgm:pt modelId="{2F7E7736-FF3C-4CD6-821C-37E38FCB7CDD}">
      <dgm:prSet/>
      <dgm:spPr/>
      <dgm:t>
        <a:bodyPr/>
        <a:lstStyle/>
        <a:p>
          <a:pPr>
            <a:lnSpc>
              <a:spcPct val="100000"/>
            </a:lnSpc>
          </a:pPr>
          <a:r>
            <a:rPr lang="en-US"/>
            <a:t>Therefore, this increased growth has a direct impact to the oil consumption and technology advancement that boosts the production demands. </a:t>
          </a:r>
        </a:p>
      </dgm:t>
    </dgm:pt>
    <dgm:pt modelId="{5AFB3290-745D-4937-AEE6-7244F3F00866}" type="parTrans" cxnId="{8C38733A-7B2E-4EE4-ADA7-54BC5596D870}">
      <dgm:prSet/>
      <dgm:spPr/>
      <dgm:t>
        <a:bodyPr/>
        <a:lstStyle/>
        <a:p>
          <a:endParaRPr lang="en-US"/>
        </a:p>
      </dgm:t>
    </dgm:pt>
    <dgm:pt modelId="{9756A225-F993-4D27-9F2F-A0DC3259BDF8}" type="sibTrans" cxnId="{8C38733A-7B2E-4EE4-ADA7-54BC5596D870}">
      <dgm:prSet/>
      <dgm:spPr/>
      <dgm:t>
        <a:bodyPr/>
        <a:lstStyle/>
        <a:p>
          <a:endParaRPr lang="en-US"/>
        </a:p>
      </dgm:t>
    </dgm:pt>
    <dgm:pt modelId="{E0000564-B545-490A-8950-B9F464D650AB}" type="pres">
      <dgm:prSet presAssocID="{404209B4-8B37-48F3-9D1C-66BCCF44D8D3}" presName="root" presStyleCnt="0">
        <dgm:presLayoutVars>
          <dgm:dir/>
          <dgm:resizeHandles val="exact"/>
        </dgm:presLayoutVars>
      </dgm:prSet>
      <dgm:spPr/>
    </dgm:pt>
    <dgm:pt modelId="{7E906403-EDAE-4CC7-8E08-DF971392B504}" type="pres">
      <dgm:prSet presAssocID="{799825E8-4524-444B-B397-69717E11DD6E}" presName="compNode" presStyleCnt="0"/>
      <dgm:spPr/>
    </dgm:pt>
    <dgm:pt modelId="{E9B01160-97BE-474B-BFF4-559BF779B7DD}" type="pres">
      <dgm:prSet presAssocID="{799825E8-4524-444B-B397-69717E11DD6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llar"/>
        </a:ext>
      </dgm:extLst>
    </dgm:pt>
    <dgm:pt modelId="{C2635B31-5247-42B6-A924-DE53BB2FA9D4}" type="pres">
      <dgm:prSet presAssocID="{799825E8-4524-444B-B397-69717E11DD6E}" presName="spaceRect" presStyleCnt="0"/>
      <dgm:spPr/>
    </dgm:pt>
    <dgm:pt modelId="{FEA269FD-6678-43E1-91D4-C632334F3D3A}" type="pres">
      <dgm:prSet presAssocID="{799825E8-4524-444B-B397-69717E11DD6E}" presName="textRect" presStyleLbl="revTx" presStyleIdx="0" presStyleCnt="4">
        <dgm:presLayoutVars>
          <dgm:chMax val="1"/>
          <dgm:chPref val="1"/>
        </dgm:presLayoutVars>
      </dgm:prSet>
      <dgm:spPr/>
    </dgm:pt>
    <dgm:pt modelId="{7A06515F-898B-4674-A0B2-3E3F43A1B5EF}" type="pres">
      <dgm:prSet presAssocID="{EC2747E4-B360-42F6-8EC6-28C58803DC83}" presName="sibTrans" presStyleCnt="0"/>
      <dgm:spPr/>
    </dgm:pt>
    <dgm:pt modelId="{76EFB6B1-927F-406F-A369-2C7B0E72EF15}" type="pres">
      <dgm:prSet presAssocID="{19565BDC-873D-4133-9D20-D81DB0F4A3F9}" presName="compNode" presStyleCnt="0"/>
      <dgm:spPr/>
    </dgm:pt>
    <dgm:pt modelId="{81496706-FD93-400E-816D-DA61EB135B6F}" type="pres">
      <dgm:prSet presAssocID="{19565BDC-873D-4133-9D20-D81DB0F4A3F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siness Growth"/>
        </a:ext>
      </dgm:extLst>
    </dgm:pt>
    <dgm:pt modelId="{4B5E25C5-69EE-42A3-8FAF-5BBD0070CB42}" type="pres">
      <dgm:prSet presAssocID="{19565BDC-873D-4133-9D20-D81DB0F4A3F9}" presName="spaceRect" presStyleCnt="0"/>
      <dgm:spPr/>
    </dgm:pt>
    <dgm:pt modelId="{77084559-3C35-4466-B617-D95DE18EAB33}" type="pres">
      <dgm:prSet presAssocID="{19565BDC-873D-4133-9D20-D81DB0F4A3F9}" presName="textRect" presStyleLbl="revTx" presStyleIdx="1" presStyleCnt="4">
        <dgm:presLayoutVars>
          <dgm:chMax val="1"/>
          <dgm:chPref val="1"/>
        </dgm:presLayoutVars>
      </dgm:prSet>
      <dgm:spPr/>
    </dgm:pt>
    <dgm:pt modelId="{E0FC93B8-2442-4642-A1A4-FEFDDACE9522}" type="pres">
      <dgm:prSet presAssocID="{8B9F8822-0AB6-4A0A-886A-91D84895CF72}" presName="sibTrans" presStyleCnt="0"/>
      <dgm:spPr/>
    </dgm:pt>
    <dgm:pt modelId="{050B5354-AD5B-41E4-BDAD-C004A2E3248A}" type="pres">
      <dgm:prSet presAssocID="{9F6FE1CF-3068-427B-BA76-B5327080D9B4}" presName="compNode" presStyleCnt="0"/>
      <dgm:spPr/>
    </dgm:pt>
    <dgm:pt modelId="{8A58331A-BB56-42B0-B674-DE3949850EE5}" type="pres">
      <dgm:prSet presAssocID="{9F6FE1CF-3068-427B-BA76-B5327080D9B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rocessor"/>
        </a:ext>
      </dgm:extLst>
    </dgm:pt>
    <dgm:pt modelId="{D440203D-2B4C-4789-9B7A-A0CF758C6BFA}" type="pres">
      <dgm:prSet presAssocID="{9F6FE1CF-3068-427B-BA76-B5327080D9B4}" presName="spaceRect" presStyleCnt="0"/>
      <dgm:spPr/>
    </dgm:pt>
    <dgm:pt modelId="{924E3A4E-3C36-4216-9B24-E61E0AD28A37}" type="pres">
      <dgm:prSet presAssocID="{9F6FE1CF-3068-427B-BA76-B5327080D9B4}" presName="textRect" presStyleLbl="revTx" presStyleIdx="2" presStyleCnt="4">
        <dgm:presLayoutVars>
          <dgm:chMax val="1"/>
          <dgm:chPref val="1"/>
        </dgm:presLayoutVars>
      </dgm:prSet>
      <dgm:spPr/>
    </dgm:pt>
    <dgm:pt modelId="{3E282BC7-6469-4907-A366-AC828C822526}" type="pres">
      <dgm:prSet presAssocID="{A1DDEDBD-1415-4BB9-A284-41ED516BD13F}" presName="sibTrans" presStyleCnt="0"/>
      <dgm:spPr/>
    </dgm:pt>
    <dgm:pt modelId="{FFFF92FB-8768-4D9A-91E5-D64061A8DDA3}" type="pres">
      <dgm:prSet presAssocID="{2F7E7736-FF3C-4CD6-821C-37E38FCB7CDD}" presName="compNode" presStyleCnt="0"/>
      <dgm:spPr/>
    </dgm:pt>
    <dgm:pt modelId="{E41D2F98-8C69-4A85-BAB9-D130473B7AA2}" type="pres">
      <dgm:prSet presAssocID="{2F7E7736-FF3C-4CD6-821C-37E38FCB7CD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Windmill"/>
        </a:ext>
      </dgm:extLst>
    </dgm:pt>
    <dgm:pt modelId="{30A7ED10-ADB6-4220-A9BF-886BDBBAB8E2}" type="pres">
      <dgm:prSet presAssocID="{2F7E7736-FF3C-4CD6-821C-37E38FCB7CDD}" presName="spaceRect" presStyleCnt="0"/>
      <dgm:spPr/>
    </dgm:pt>
    <dgm:pt modelId="{56688E4C-1E31-4E05-8E20-12C96BAF4706}" type="pres">
      <dgm:prSet presAssocID="{2F7E7736-FF3C-4CD6-821C-37E38FCB7CDD}" presName="textRect" presStyleLbl="revTx" presStyleIdx="3" presStyleCnt="4">
        <dgm:presLayoutVars>
          <dgm:chMax val="1"/>
          <dgm:chPref val="1"/>
        </dgm:presLayoutVars>
      </dgm:prSet>
      <dgm:spPr/>
    </dgm:pt>
  </dgm:ptLst>
  <dgm:cxnLst>
    <dgm:cxn modelId="{DB564B21-2339-4882-BAF9-E88701251311}" type="presOf" srcId="{19565BDC-873D-4133-9D20-D81DB0F4A3F9}" destId="{77084559-3C35-4466-B617-D95DE18EAB33}" srcOrd="0" destOrd="0" presId="urn:microsoft.com/office/officeart/2018/2/layout/IconLabelList"/>
    <dgm:cxn modelId="{8C38733A-7B2E-4EE4-ADA7-54BC5596D870}" srcId="{404209B4-8B37-48F3-9D1C-66BCCF44D8D3}" destId="{2F7E7736-FF3C-4CD6-821C-37E38FCB7CDD}" srcOrd="3" destOrd="0" parTransId="{5AFB3290-745D-4937-AEE6-7244F3F00866}" sibTransId="{9756A225-F993-4D27-9F2F-A0DC3259BDF8}"/>
    <dgm:cxn modelId="{9C457D5D-0116-41DC-A7FC-6528B0650DEE}" type="presOf" srcId="{799825E8-4524-444B-B397-69717E11DD6E}" destId="{FEA269FD-6678-43E1-91D4-C632334F3D3A}" srcOrd="0" destOrd="0" presId="urn:microsoft.com/office/officeart/2018/2/layout/IconLabelList"/>
    <dgm:cxn modelId="{8F306546-39B7-4AD8-8668-53B1D1A19C42}" srcId="{404209B4-8B37-48F3-9D1C-66BCCF44D8D3}" destId="{799825E8-4524-444B-B397-69717E11DD6E}" srcOrd="0" destOrd="0" parTransId="{56E2F4CB-F077-444E-AD0D-EECB2BA42662}" sibTransId="{EC2747E4-B360-42F6-8EC6-28C58803DC83}"/>
    <dgm:cxn modelId="{9006987E-5542-4CB6-A8F7-C376437E8EB3}" type="presOf" srcId="{2F7E7736-FF3C-4CD6-821C-37E38FCB7CDD}" destId="{56688E4C-1E31-4E05-8E20-12C96BAF4706}" srcOrd="0" destOrd="0" presId="urn:microsoft.com/office/officeart/2018/2/layout/IconLabelList"/>
    <dgm:cxn modelId="{3E9B8BA2-8139-4BC8-9636-F86424F7E6D5}" srcId="{404209B4-8B37-48F3-9D1C-66BCCF44D8D3}" destId="{9F6FE1CF-3068-427B-BA76-B5327080D9B4}" srcOrd="2" destOrd="0" parTransId="{33149B03-DB94-4BFC-B00B-F04166B60BAF}" sibTransId="{A1DDEDBD-1415-4BB9-A284-41ED516BD13F}"/>
    <dgm:cxn modelId="{C316EBB2-B10F-44EF-A83A-FAB4B0D7A59B}" type="presOf" srcId="{9F6FE1CF-3068-427B-BA76-B5327080D9B4}" destId="{924E3A4E-3C36-4216-9B24-E61E0AD28A37}" srcOrd="0" destOrd="0" presId="urn:microsoft.com/office/officeart/2018/2/layout/IconLabelList"/>
    <dgm:cxn modelId="{5A729DE1-ECBB-4AEA-BD3B-8E77E86BD8C4}" type="presOf" srcId="{404209B4-8B37-48F3-9D1C-66BCCF44D8D3}" destId="{E0000564-B545-490A-8950-B9F464D650AB}" srcOrd="0" destOrd="0" presId="urn:microsoft.com/office/officeart/2018/2/layout/IconLabelList"/>
    <dgm:cxn modelId="{51CAC8E5-25B1-4E45-BE82-B0A65F22839B}" srcId="{404209B4-8B37-48F3-9D1C-66BCCF44D8D3}" destId="{19565BDC-873D-4133-9D20-D81DB0F4A3F9}" srcOrd="1" destOrd="0" parTransId="{5E6E4993-AF0E-4AEC-9145-E77E277D1EEE}" sibTransId="{8B9F8822-0AB6-4A0A-886A-91D84895CF72}"/>
    <dgm:cxn modelId="{53986DC3-496F-44FA-8613-4FF8C3925C5C}" type="presParOf" srcId="{E0000564-B545-490A-8950-B9F464D650AB}" destId="{7E906403-EDAE-4CC7-8E08-DF971392B504}" srcOrd="0" destOrd="0" presId="urn:microsoft.com/office/officeart/2018/2/layout/IconLabelList"/>
    <dgm:cxn modelId="{417CDF4D-7308-4D40-8BEF-731FB771E54E}" type="presParOf" srcId="{7E906403-EDAE-4CC7-8E08-DF971392B504}" destId="{E9B01160-97BE-474B-BFF4-559BF779B7DD}" srcOrd="0" destOrd="0" presId="urn:microsoft.com/office/officeart/2018/2/layout/IconLabelList"/>
    <dgm:cxn modelId="{9F04F4E5-9B6A-4D1F-A5EB-5780456E77F2}" type="presParOf" srcId="{7E906403-EDAE-4CC7-8E08-DF971392B504}" destId="{C2635B31-5247-42B6-A924-DE53BB2FA9D4}" srcOrd="1" destOrd="0" presId="urn:microsoft.com/office/officeart/2018/2/layout/IconLabelList"/>
    <dgm:cxn modelId="{C85F7CA7-7F88-4DFB-B03B-12E9185EA229}" type="presParOf" srcId="{7E906403-EDAE-4CC7-8E08-DF971392B504}" destId="{FEA269FD-6678-43E1-91D4-C632334F3D3A}" srcOrd="2" destOrd="0" presId="urn:microsoft.com/office/officeart/2018/2/layout/IconLabelList"/>
    <dgm:cxn modelId="{A65E82EC-7FCA-4E98-89A8-02AD61E6F681}" type="presParOf" srcId="{E0000564-B545-490A-8950-B9F464D650AB}" destId="{7A06515F-898B-4674-A0B2-3E3F43A1B5EF}" srcOrd="1" destOrd="0" presId="urn:microsoft.com/office/officeart/2018/2/layout/IconLabelList"/>
    <dgm:cxn modelId="{6E10BDC8-E4EF-4F15-8588-9C8546033E0C}" type="presParOf" srcId="{E0000564-B545-490A-8950-B9F464D650AB}" destId="{76EFB6B1-927F-406F-A369-2C7B0E72EF15}" srcOrd="2" destOrd="0" presId="urn:microsoft.com/office/officeart/2018/2/layout/IconLabelList"/>
    <dgm:cxn modelId="{C6E3F584-D8E8-4BA3-804C-A66AF0BE1F91}" type="presParOf" srcId="{76EFB6B1-927F-406F-A369-2C7B0E72EF15}" destId="{81496706-FD93-400E-816D-DA61EB135B6F}" srcOrd="0" destOrd="0" presId="urn:microsoft.com/office/officeart/2018/2/layout/IconLabelList"/>
    <dgm:cxn modelId="{7B72BA6C-EC93-45BB-AD32-D9FB950A2076}" type="presParOf" srcId="{76EFB6B1-927F-406F-A369-2C7B0E72EF15}" destId="{4B5E25C5-69EE-42A3-8FAF-5BBD0070CB42}" srcOrd="1" destOrd="0" presId="urn:microsoft.com/office/officeart/2018/2/layout/IconLabelList"/>
    <dgm:cxn modelId="{E62AF500-7E29-4A2D-9BA3-99868207D24B}" type="presParOf" srcId="{76EFB6B1-927F-406F-A369-2C7B0E72EF15}" destId="{77084559-3C35-4466-B617-D95DE18EAB33}" srcOrd="2" destOrd="0" presId="urn:microsoft.com/office/officeart/2018/2/layout/IconLabelList"/>
    <dgm:cxn modelId="{1BE2FBD7-4269-4284-90DD-F079F9B26B4C}" type="presParOf" srcId="{E0000564-B545-490A-8950-B9F464D650AB}" destId="{E0FC93B8-2442-4642-A1A4-FEFDDACE9522}" srcOrd="3" destOrd="0" presId="urn:microsoft.com/office/officeart/2018/2/layout/IconLabelList"/>
    <dgm:cxn modelId="{453B52EC-0206-45CF-B9DE-639E5EE4015C}" type="presParOf" srcId="{E0000564-B545-490A-8950-B9F464D650AB}" destId="{050B5354-AD5B-41E4-BDAD-C004A2E3248A}" srcOrd="4" destOrd="0" presId="urn:microsoft.com/office/officeart/2018/2/layout/IconLabelList"/>
    <dgm:cxn modelId="{E6C31688-76C4-4B61-8080-1A27B8DEB219}" type="presParOf" srcId="{050B5354-AD5B-41E4-BDAD-C004A2E3248A}" destId="{8A58331A-BB56-42B0-B674-DE3949850EE5}" srcOrd="0" destOrd="0" presId="urn:microsoft.com/office/officeart/2018/2/layout/IconLabelList"/>
    <dgm:cxn modelId="{FABB11B5-D460-4C60-BD0A-992F6897C2E9}" type="presParOf" srcId="{050B5354-AD5B-41E4-BDAD-C004A2E3248A}" destId="{D440203D-2B4C-4789-9B7A-A0CF758C6BFA}" srcOrd="1" destOrd="0" presId="urn:microsoft.com/office/officeart/2018/2/layout/IconLabelList"/>
    <dgm:cxn modelId="{70E3E336-5705-4F08-81B1-154077BAB8D9}" type="presParOf" srcId="{050B5354-AD5B-41E4-BDAD-C004A2E3248A}" destId="{924E3A4E-3C36-4216-9B24-E61E0AD28A37}" srcOrd="2" destOrd="0" presId="urn:microsoft.com/office/officeart/2018/2/layout/IconLabelList"/>
    <dgm:cxn modelId="{5F14955A-A558-4B76-A3B6-A7E7FC5AB203}" type="presParOf" srcId="{E0000564-B545-490A-8950-B9F464D650AB}" destId="{3E282BC7-6469-4907-A366-AC828C822526}" srcOrd="5" destOrd="0" presId="urn:microsoft.com/office/officeart/2018/2/layout/IconLabelList"/>
    <dgm:cxn modelId="{12AB73AF-3665-4A98-9C28-48F4F2563B62}" type="presParOf" srcId="{E0000564-B545-490A-8950-B9F464D650AB}" destId="{FFFF92FB-8768-4D9A-91E5-D64061A8DDA3}" srcOrd="6" destOrd="0" presId="urn:microsoft.com/office/officeart/2018/2/layout/IconLabelList"/>
    <dgm:cxn modelId="{4A805D15-34E5-4F62-B962-29BC1EFA0FD9}" type="presParOf" srcId="{FFFF92FB-8768-4D9A-91E5-D64061A8DDA3}" destId="{E41D2F98-8C69-4A85-BAB9-D130473B7AA2}" srcOrd="0" destOrd="0" presId="urn:microsoft.com/office/officeart/2018/2/layout/IconLabelList"/>
    <dgm:cxn modelId="{7DB92FFC-E867-4A8A-B49A-E65C75EEF033}" type="presParOf" srcId="{FFFF92FB-8768-4D9A-91E5-D64061A8DDA3}" destId="{30A7ED10-ADB6-4220-A9BF-886BDBBAB8E2}" srcOrd="1" destOrd="0" presId="urn:microsoft.com/office/officeart/2018/2/layout/IconLabelList"/>
    <dgm:cxn modelId="{D8AD81B2-B7C6-4168-9188-6BB91080A519}" type="presParOf" srcId="{FFFF92FB-8768-4D9A-91E5-D64061A8DDA3}" destId="{56688E4C-1E31-4E05-8E20-12C96BAF4706}"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264D70-0965-453D-AA90-97FDD25BC2F9}">
      <dsp:nvSpPr>
        <dsp:cNvPr id="0" name=""/>
        <dsp:cNvSpPr/>
      </dsp:nvSpPr>
      <dsp:spPr>
        <a:xfrm>
          <a:off x="0" y="279892"/>
          <a:ext cx="6666833" cy="78208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Team Sigma Consultancy firm in Gas and Oil seeks to solve the rise in energy demand.</a:t>
          </a:r>
        </a:p>
      </dsp:txBody>
      <dsp:txXfrm>
        <a:off x="38178" y="318070"/>
        <a:ext cx="6590477" cy="705733"/>
      </dsp:txXfrm>
    </dsp:sp>
    <dsp:sp modelId="{C45B302A-E18E-4103-B79C-B6AD1AEF3C58}">
      <dsp:nvSpPr>
        <dsp:cNvPr id="0" name=""/>
        <dsp:cNvSpPr/>
      </dsp:nvSpPr>
      <dsp:spPr>
        <a:xfrm>
          <a:off x="0" y="1102301"/>
          <a:ext cx="6666833" cy="782089"/>
        </a:xfrm>
        <a:prstGeom prst="roundRect">
          <a:avLst/>
        </a:prstGeom>
        <a:gradFill rotWithShape="0">
          <a:gsLst>
            <a:gs pos="0">
              <a:schemeClr val="accent5">
                <a:hueOff val="-1351709"/>
                <a:satOff val="-3484"/>
                <a:lumOff val="-2353"/>
                <a:alphaOff val="0"/>
                <a:satMod val="103000"/>
                <a:lumMod val="102000"/>
                <a:tint val="94000"/>
              </a:schemeClr>
            </a:gs>
            <a:gs pos="50000">
              <a:schemeClr val="accent5">
                <a:hueOff val="-1351709"/>
                <a:satOff val="-3484"/>
                <a:lumOff val="-2353"/>
                <a:alphaOff val="0"/>
                <a:satMod val="110000"/>
                <a:lumMod val="100000"/>
                <a:shade val="100000"/>
              </a:schemeClr>
            </a:gs>
            <a:gs pos="100000">
              <a:schemeClr val="accent5">
                <a:hueOff val="-1351709"/>
                <a:satOff val="-3484"/>
                <a:lumOff val="-23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It comes with the use of less hydrocarbons for every tent exploration by enabling the production of oil wells with effective production and management techniques.</a:t>
          </a:r>
        </a:p>
      </dsp:txBody>
      <dsp:txXfrm>
        <a:off x="38178" y="1140479"/>
        <a:ext cx="6590477" cy="705733"/>
      </dsp:txXfrm>
    </dsp:sp>
    <dsp:sp modelId="{8A57A57C-6437-4111-AE52-6C1C177DC655}">
      <dsp:nvSpPr>
        <dsp:cNvPr id="0" name=""/>
        <dsp:cNvSpPr/>
      </dsp:nvSpPr>
      <dsp:spPr>
        <a:xfrm>
          <a:off x="0" y="1924710"/>
          <a:ext cx="6666833" cy="782089"/>
        </a:xfrm>
        <a:prstGeom prst="roundRect">
          <a:avLst/>
        </a:prstGeom>
        <a:gradFill rotWithShape="0">
          <a:gsLst>
            <a:gs pos="0">
              <a:schemeClr val="accent5">
                <a:hueOff val="-2703417"/>
                <a:satOff val="-6968"/>
                <a:lumOff val="-4706"/>
                <a:alphaOff val="0"/>
                <a:satMod val="103000"/>
                <a:lumMod val="102000"/>
                <a:tint val="94000"/>
              </a:schemeClr>
            </a:gs>
            <a:gs pos="50000">
              <a:schemeClr val="accent5">
                <a:hueOff val="-2703417"/>
                <a:satOff val="-6968"/>
                <a:lumOff val="-4706"/>
                <a:alphaOff val="0"/>
                <a:satMod val="110000"/>
                <a:lumMod val="100000"/>
                <a:shade val="100000"/>
              </a:schemeClr>
            </a:gs>
            <a:gs pos="100000">
              <a:schemeClr val="accent5">
                <a:hueOff val="-2703417"/>
                <a:satOff val="-6968"/>
                <a:lumOff val="-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The end-goal is to accommodate the increasing energy demand. </a:t>
          </a:r>
        </a:p>
      </dsp:txBody>
      <dsp:txXfrm>
        <a:off x="38178" y="1962888"/>
        <a:ext cx="6590477" cy="705733"/>
      </dsp:txXfrm>
    </dsp:sp>
    <dsp:sp modelId="{7412085F-0394-42A5-9A9B-8B4781FA92EA}">
      <dsp:nvSpPr>
        <dsp:cNvPr id="0" name=""/>
        <dsp:cNvSpPr/>
      </dsp:nvSpPr>
      <dsp:spPr>
        <a:xfrm>
          <a:off x="0" y="2747120"/>
          <a:ext cx="6666833" cy="782089"/>
        </a:xfrm>
        <a:prstGeom prst="roundRect">
          <a:avLst/>
        </a:prstGeom>
        <a:gradFill rotWithShape="0">
          <a:gsLst>
            <a:gs pos="0">
              <a:schemeClr val="accent5">
                <a:hueOff val="-4055126"/>
                <a:satOff val="-10451"/>
                <a:lumOff val="-7059"/>
                <a:alphaOff val="0"/>
                <a:satMod val="103000"/>
                <a:lumMod val="102000"/>
                <a:tint val="94000"/>
              </a:schemeClr>
            </a:gs>
            <a:gs pos="50000">
              <a:schemeClr val="accent5">
                <a:hueOff val="-4055126"/>
                <a:satOff val="-10451"/>
                <a:lumOff val="-7059"/>
                <a:alphaOff val="0"/>
                <a:satMod val="110000"/>
                <a:lumMod val="100000"/>
                <a:shade val="100000"/>
              </a:schemeClr>
            </a:gs>
            <a:gs pos="100000">
              <a:schemeClr val="accent5">
                <a:hueOff val="-4055126"/>
                <a:satOff val="-10451"/>
                <a:lumOff val="-705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The major technique involves introducing  artificial lift production methods that helps in role in assisting dead wells, liquid loaded wells and non- flowing oil wells to restore their oil production states</a:t>
          </a:r>
        </a:p>
      </dsp:txBody>
      <dsp:txXfrm>
        <a:off x="38178" y="2785298"/>
        <a:ext cx="6590477" cy="705733"/>
      </dsp:txXfrm>
    </dsp:sp>
    <dsp:sp modelId="{14529931-C933-495E-ADA9-6013887A16EA}">
      <dsp:nvSpPr>
        <dsp:cNvPr id="0" name=""/>
        <dsp:cNvSpPr/>
      </dsp:nvSpPr>
      <dsp:spPr>
        <a:xfrm>
          <a:off x="0" y="3569529"/>
          <a:ext cx="6666833" cy="782089"/>
        </a:xfrm>
        <a:prstGeom prst="roundRect">
          <a:avLst/>
        </a:prstGeom>
        <a:gradFill rotWithShape="0">
          <a:gsLst>
            <a:gs pos="0">
              <a:schemeClr val="accent5">
                <a:hueOff val="-5406834"/>
                <a:satOff val="-13935"/>
                <a:lumOff val="-9412"/>
                <a:alphaOff val="0"/>
                <a:satMod val="103000"/>
                <a:lumMod val="102000"/>
                <a:tint val="94000"/>
              </a:schemeClr>
            </a:gs>
            <a:gs pos="50000">
              <a:schemeClr val="accent5">
                <a:hueOff val="-5406834"/>
                <a:satOff val="-13935"/>
                <a:lumOff val="-9412"/>
                <a:alphaOff val="0"/>
                <a:satMod val="110000"/>
                <a:lumMod val="100000"/>
                <a:shade val="100000"/>
              </a:schemeClr>
            </a:gs>
            <a:gs pos="100000">
              <a:schemeClr val="accent5">
                <a:hueOff val="-5406834"/>
                <a:satOff val="-13935"/>
                <a:lumOff val="-941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KE" sz="1400" kern="1200"/>
            <a:t>Artificial lift is used when reservoirs do not have enough energy to naturally produce oil to the surface or at the desired economic rate. </a:t>
          </a:r>
          <a:endParaRPr lang="en-US" sz="1400" kern="1200"/>
        </a:p>
      </dsp:txBody>
      <dsp:txXfrm>
        <a:off x="38178" y="3607707"/>
        <a:ext cx="6590477" cy="705733"/>
      </dsp:txXfrm>
    </dsp:sp>
    <dsp:sp modelId="{24CAF738-DFD5-412F-B231-91907B33B85E}">
      <dsp:nvSpPr>
        <dsp:cNvPr id="0" name=""/>
        <dsp:cNvSpPr/>
      </dsp:nvSpPr>
      <dsp:spPr>
        <a:xfrm>
          <a:off x="0" y="4391938"/>
          <a:ext cx="6666833" cy="782089"/>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KE" sz="1400" kern="1200"/>
            <a:t>Artificial lift is used for two purposes: to induce flow in naturally dead wells and, more commonly, increase/maintain flow rate in already producing wells. As artificial lift can start, accelerate an increase recovery from a reservoir, it is widely used. </a:t>
          </a:r>
          <a:endParaRPr lang="en-US" sz="1400" kern="1200"/>
        </a:p>
      </dsp:txBody>
      <dsp:txXfrm>
        <a:off x="38178" y="4430116"/>
        <a:ext cx="6590477" cy="7057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7CFEE8-3E65-4C4B-B261-F7784B8DA2B4}">
      <dsp:nvSpPr>
        <dsp:cNvPr id="0" name=""/>
        <dsp:cNvSpPr/>
      </dsp:nvSpPr>
      <dsp:spPr>
        <a:xfrm>
          <a:off x="3201" y="445489"/>
          <a:ext cx="2539866" cy="152391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ESP motor performance; speed, specific gravity when filled working with mineral oil. Dielectric strength to prevent short-circuit of motor parts, lubrication with bearings, thrust-bearing support for rotors, cooling availability based on fluid velocities, </a:t>
          </a:r>
        </a:p>
      </dsp:txBody>
      <dsp:txXfrm>
        <a:off x="3201" y="445489"/>
        <a:ext cx="2539866" cy="1523919"/>
      </dsp:txXfrm>
    </dsp:sp>
    <dsp:sp modelId="{BD2EFD60-0C7F-4332-A146-BFC91E4E9119}">
      <dsp:nvSpPr>
        <dsp:cNvPr id="0" name=""/>
        <dsp:cNvSpPr/>
      </dsp:nvSpPr>
      <dsp:spPr>
        <a:xfrm>
          <a:off x="2797054" y="445489"/>
          <a:ext cx="2539866" cy="152391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ESP protector ratings; housing and drive shaft specification, thrust bearing ability to absorb axial thrust, isolation chamber dimensions, plane bearing support for high-thrust loads and ability to operate with lubrication oils.</a:t>
          </a:r>
        </a:p>
      </dsp:txBody>
      <dsp:txXfrm>
        <a:off x="2797054" y="445489"/>
        <a:ext cx="2539866" cy="1523919"/>
      </dsp:txXfrm>
    </dsp:sp>
    <dsp:sp modelId="{ECC499DD-A929-4168-BC0B-28AAAEEC03ED}">
      <dsp:nvSpPr>
        <dsp:cNvPr id="0" name=""/>
        <dsp:cNvSpPr/>
      </dsp:nvSpPr>
      <dsp:spPr>
        <a:xfrm>
          <a:off x="5590907" y="445489"/>
          <a:ext cx="2539866" cy="152391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ESP Gas separator; pump performance specifications, temperature and pressure effect to ESP pump with heat developed, high flow-rate, pump mechanical damages.</a:t>
          </a:r>
        </a:p>
      </dsp:txBody>
      <dsp:txXfrm>
        <a:off x="5590907" y="445489"/>
        <a:ext cx="2539866" cy="1523919"/>
      </dsp:txXfrm>
    </dsp:sp>
    <dsp:sp modelId="{AC4117E3-8A1E-4011-BD7B-14F0CCED0AE8}">
      <dsp:nvSpPr>
        <dsp:cNvPr id="0" name=""/>
        <dsp:cNvSpPr/>
      </dsp:nvSpPr>
      <dsp:spPr>
        <a:xfrm>
          <a:off x="8384760" y="445489"/>
          <a:ext cx="2539866" cy="152391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ESP cable requirements; hydrocarbon’s presence, aggressive fluid environments, high temperature, diameter to fit with annulus along well tubing, protection against mechanical damages during pulling and running the cables.</a:t>
          </a:r>
        </a:p>
      </dsp:txBody>
      <dsp:txXfrm>
        <a:off x="8384760" y="445489"/>
        <a:ext cx="2539866" cy="1523919"/>
      </dsp:txXfrm>
    </dsp:sp>
    <dsp:sp modelId="{63BEE31A-6C5B-4D10-9260-BF3A743A2DA2}">
      <dsp:nvSpPr>
        <dsp:cNvPr id="0" name=""/>
        <dsp:cNvSpPr/>
      </dsp:nvSpPr>
      <dsp:spPr>
        <a:xfrm>
          <a:off x="1400128" y="2223395"/>
          <a:ext cx="2539866" cy="152391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Surface equipment; presence of positive seals around the tubing and cables, maintaining tubular controls.</a:t>
          </a:r>
        </a:p>
      </dsp:txBody>
      <dsp:txXfrm>
        <a:off x="1400128" y="2223395"/>
        <a:ext cx="2539866" cy="1523919"/>
      </dsp:txXfrm>
    </dsp:sp>
    <dsp:sp modelId="{90B6D004-1713-41BA-AE09-CDD51FE8FC6B}">
      <dsp:nvSpPr>
        <dsp:cNvPr id="0" name=""/>
        <dsp:cNvSpPr/>
      </dsp:nvSpPr>
      <dsp:spPr>
        <a:xfrm>
          <a:off x="4193981" y="2223395"/>
          <a:ext cx="2539866" cy="152391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Variable Speed drive operation; flexibility speed comparison with artificial lifts, system efficiency, electric operational frequency.</a:t>
          </a:r>
        </a:p>
      </dsp:txBody>
      <dsp:txXfrm>
        <a:off x="4193981" y="2223395"/>
        <a:ext cx="2539866" cy="1523919"/>
      </dsp:txXfrm>
    </dsp:sp>
    <dsp:sp modelId="{32AFB1EC-ACA6-4B8D-9C92-E178C7FFECB0}">
      <dsp:nvSpPr>
        <dsp:cNvPr id="0" name=""/>
        <dsp:cNvSpPr/>
      </dsp:nvSpPr>
      <dsp:spPr>
        <a:xfrm>
          <a:off x="6987834" y="2223395"/>
          <a:ext cx="2539866" cy="152391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Through-Tubing ESP; unique latching device specifications, rig requirements, reservoir access, solid’s tolerances, operational costs, oil rates, rig workovers, pump life, ESP deployment methods, corrosion, integrity of tubing components.</a:t>
          </a:r>
        </a:p>
      </dsp:txBody>
      <dsp:txXfrm>
        <a:off x="6987834" y="2223395"/>
        <a:ext cx="2539866" cy="15239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B01160-97BE-474B-BFF4-559BF779B7DD}">
      <dsp:nvSpPr>
        <dsp:cNvPr id="0" name=""/>
        <dsp:cNvSpPr/>
      </dsp:nvSpPr>
      <dsp:spPr>
        <a:xfrm>
          <a:off x="1138979" y="1271819"/>
          <a:ext cx="932563" cy="9325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A269FD-6678-43E1-91D4-C632334F3D3A}">
      <dsp:nvSpPr>
        <dsp:cNvPr id="0" name=""/>
        <dsp:cNvSpPr/>
      </dsp:nvSpPr>
      <dsp:spPr>
        <a:xfrm>
          <a:off x="569079" y="2551690"/>
          <a:ext cx="2072362"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In 2020, the size of market for Artificial Lift system increased to $10B registering around 7% of the Compound Annual Growth rate expected of this industry between 2021-2027.</a:t>
          </a:r>
        </a:p>
      </dsp:txBody>
      <dsp:txXfrm>
        <a:off x="569079" y="2551690"/>
        <a:ext cx="2072362" cy="1035000"/>
      </dsp:txXfrm>
    </dsp:sp>
    <dsp:sp modelId="{81496706-FD93-400E-816D-DA61EB135B6F}">
      <dsp:nvSpPr>
        <dsp:cNvPr id="0" name=""/>
        <dsp:cNvSpPr/>
      </dsp:nvSpPr>
      <dsp:spPr>
        <a:xfrm>
          <a:off x="3574005" y="1271819"/>
          <a:ext cx="932563" cy="9325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084559-3C35-4466-B617-D95DE18EAB33}">
      <dsp:nvSpPr>
        <dsp:cNvPr id="0" name=""/>
        <dsp:cNvSpPr/>
      </dsp:nvSpPr>
      <dsp:spPr>
        <a:xfrm>
          <a:off x="3004105" y="2551690"/>
          <a:ext cx="2072362"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The increasing investments towards subsea exploration comes from the trend of accepting unconventional oil reserves that has direct impact to the business growth. </a:t>
          </a:r>
        </a:p>
      </dsp:txBody>
      <dsp:txXfrm>
        <a:off x="3004105" y="2551690"/>
        <a:ext cx="2072362" cy="1035000"/>
      </dsp:txXfrm>
    </dsp:sp>
    <dsp:sp modelId="{8A58331A-BB56-42B0-B674-DE3949850EE5}">
      <dsp:nvSpPr>
        <dsp:cNvPr id="0" name=""/>
        <dsp:cNvSpPr/>
      </dsp:nvSpPr>
      <dsp:spPr>
        <a:xfrm>
          <a:off x="6009031" y="1271819"/>
          <a:ext cx="932563" cy="9325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4E3A4E-3C36-4216-9B24-E61E0AD28A37}">
      <dsp:nvSpPr>
        <dsp:cNvPr id="0" name=""/>
        <dsp:cNvSpPr/>
      </dsp:nvSpPr>
      <dsp:spPr>
        <a:xfrm>
          <a:off x="5439131" y="2551690"/>
          <a:ext cx="2072362"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Optimization and expansion of these wells also creates an enterprise scenario for the players of the industry.</a:t>
          </a:r>
        </a:p>
      </dsp:txBody>
      <dsp:txXfrm>
        <a:off x="5439131" y="2551690"/>
        <a:ext cx="2072362" cy="1035000"/>
      </dsp:txXfrm>
    </dsp:sp>
    <dsp:sp modelId="{E41D2F98-8C69-4A85-BAB9-D130473B7AA2}">
      <dsp:nvSpPr>
        <dsp:cNvPr id="0" name=""/>
        <dsp:cNvSpPr/>
      </dsp:nvSpPr>
      <dsp:spPr>
        <a:xfrm>
          <a:off x="8444057" y="1271819"/>
          <a:ext cx="932563" cy="93256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688E4C-1E31-4E05-8E20-12C96BAF4706}">
      <dsp:nvSpPr>
        <dsp:cNvPr id="0" name=""/>
        <dsp:cNvSpPr/>
      </dsp:nvSpPr>
      <dsp:spPr>
        <a:xfrm>
          <a:off x="7874157" y="2551690"/>
          <a:ext cx="2072362"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Therefore, this increased growth has a direct impact to the oil consumption and technology advancement that boosts the production demands. </a:t>
          </a:r>
        </a:p>
      </dsp:txBody>
      <dsp:txXfrm>
        <a:off x="7874157" y="2551690"/>
        <a:ext cx="2072362" cy="1035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K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DDA6C6-31C5-4F81-87E1-18D1B6686E29}" type="datetimeFigureOut">
              <a:rPr lang="en-KE" smtClean="0"/>
              <a:t>09/05/2021</a:t>
            </a:fld>
            <a:endParaRPr lang="en-K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K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K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FDD4D0-21EE-4DFB-A204-EAEB34DB7367}" type="slidenum">
              <a:rPr lang="en-KE" smtClean="0"/>
              <a:t>‹#›</a:t>
            </a:fld>
            <a:endParaRPr lang="en-KE"/>
          </a:p>
        </p:txBody>
      </p:sp>
    </p:spTree>
    <p:extLst>
      <p:ext uri="{BB962C8B-B14F-4D97-AF65-F5344CB8AC3E}">
        <p14:creationId xmlns:p14="http://schemas.microsoft.com/office/powerpoint/2010/main" val="479915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44444"/>
                </a:solidFill>
                <a:effectLst/>
                <a:latin typeface="Roboto" panose="020B0604020202020204" pitchFamily="2" charset="0"/>
              </a:rPr>
              <a:t>Progressive cavity pump segment is projected to surpass USD 1 billion by 2027.</a:t>
            </a:r>
          </a:p>
          <a:p>
            <a:r>
              <a:rPr lang="en-US" b="0" i="0" dirty="0">
                <a:solidFill>
                  <a:srgbClr val="444444"/>
                </a:solidFill>
                <a:effectLst/>
                <a:latin typeface="Roboto" panose="020B0604020202020204" pitchFamily="2" charset="0"/>
              </a:rPr>
              <a:t> Growing exploration &amp; production activities across offshore and onshore areas propelled by the crude oil price recovery will drive the artificial lift systems market statistics.</a:t>
            </a:r>
          </a:p>
          <a:p>
            <a:r>
              <a:rPr lang="en-US" b="0" i="0" dirty="0">
                <a:solidFill>
                  <a:srgbClr val="444444"/>
                </a:solidFill>
                <a:effectLst/>
                <a:latin typeface="Roboto" panose="020B0604020202020204" pitchFamily="2" charset="0"/>
              </a:rPr>
              <a:t> Accelerating demand for waxy crude oil across several countries including Saudi Arabia, Kuwait and Egypt will complement the business outlook. </a:t>
            </a:r>
          </a:p>
          <a:p>
            <a:r>
              <a:rPr lang="en-US" b="0" i="0" dirty="0">
                <a:solidFill>
                  <a:srgbClr val="444444"/>
                </a:solidFill>
                <a:effectLst/>
                <a:latin typeface="Roboto" panose="020B0604020202020204" pitchFamily="2" charset="0"/>
              </a:rPr>
              <a:t>In addition, their ability to offer high efficiency with low maintenance cost, minimal backflow, enhanced suction pressure and accurate metering makes its adoption preferable.</a:t>
            </a:r>
          </a:p>
          <a:p>
            <a:r>
              <a:rPr lang="en-US" b="0" i="0" dirty="0">
                <a:solidFill>
                  <a:srgbClr val="444444"/>
                </a:solidFill>
                <a:effectLst/>
                <a:latin typeface="Roboto" panose="020B0604020202020204" pitchFamily="2" charset="0"/>
              </a:rPr>
              <a:t> In addition, shifting inclination toward creating an economic well recovery process along with declining production of conventional wells will complement the industry scenario.</a:t>
            </a:r>
            <a:endParaRPr lang="en-KE" dirty="0"/>
          </a:p>
        </p:txBody>
      </p:sp>
      <p:sp>
        <p:nvSpPr>
          <p:cNvPr id="4" name="Slide Number Placeholder 3"/>
          <p:cNvSpPr>
            <a:spLocks noGrp="1"/>
          </p:cNvSpPr>
          <p:nvPr>
            <p:ph type="sldNum" sz="quarter" idx="5"/>
          </p:nvPr>
        </p:nvSpPr>
        <p:spPr/>
        <p:txBody>
          <a:bodyPr/>
          <a:lstStyle/>
          <a:p>
            <a:fld id="{A4FDD4D0-21EE-4DFB-A204-EAEB34DB7367}" type="slidenum">
              <a:rPr lang="en-KE" smtClean="0"/>
              <a:t>16</a:t>
            </a:fld>
            <a:endParaRPr lang="en-KE"/>
          </a:p>
        </p:txBody>
      </p:sp>
    </p:spTree>
    <p:extLst>
      <p:ext uri="{BB962C8B-B14F-4D97-AF65-F5344CB8AC3E}">
        <p14:creationId xmlns:p14="http://schemas.microsoft.com/office/powerpoint/2010/main" val="4094094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29D42-2831-40B4-ACA1-454F13B97F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KE"/>
          </a:p>
        </p:txBody>
      </p:sp>
      <p:sp>
        <p:nvSpPr>
          <p:cNvPr id="3" name="Subtitle 2">
            <a:extLst>
              <a:ext uri="{FF2B5EF4-FFF2-40B4-BE49-F238E27FC236}">
                <a16:creationId xmlns:a16="http://schemas.microsoft.com/office/drawing/2014/main" id="{7E72D5DB-0D0C-4C13-AACF-6814D5BE59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KE"/>
          </a:p>
        </p:txBody>
      </p:sp>
      <p:sp>
        <p:nvSpPr>
          <p:cNvPr id="4" name="Date Placeholder 3">
            <a:extLst>
              <a:ext uri="{FF2B5EF4-FFF2-40B4-BE49-F238E27FC236}">
                <a16:creationId xmlns:a16="http://schemas.microsoft.com/office/drawing/2014/main" id="{5B86FF35-F03F-468F-B228-FDCC715A6392}"/>
              </a:ext>
            </a:extLst>
          </p:cNvPr>
          <p:cNvSpPr>
            <a:spLocks noGrp="1"/>
          </p:cNvSpPr>
          <p:nvPr>
            <p:ph type="dt" sz="half" idx="10"/>
          </p:nvPr>
        </p:nvSpPr>
        <p:spPr/>
        <p:txBody>
          <a:bodyPr/>
          <a:lstStyle/>
          <a:p>
            <a:fld id="{2BF64A29-CEF9-4ECE-8FA2-5ECC3B3124A3}" type="datetimeFigureOut">
              <a:rPr lang="en-KE" smtClean="0"/>
              <a:t>09/05/2021</a:t>
            </a:fld>
            <a:endParaRPr lang="en-KE"/>
          </a:p>
        </p:txBody>
      </p:sp>
      <p:sp>
        <p:nvSpPr>
          <p:cNvPr id="5" name="Footer Placeholder 4">
            <a:extLst>
              <a:ext uri="{FF2B5EF4-FFF2-40B4-BE49-F238E27FC236}">
                <a16:creationId xmlns:a16="http://schemas.microsoft.com/office/drawing/2014/main" id="{A9CE2700-7E52-4645-957F-24595ADCD3CF}"/>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84F08F40-9E47-474D-AF97-70D1CB02C577}"/>
              </a:ext>
            </a:extLst>
          </p:cNvPr>
          <p:cNvSpPr>
            <a:spLocks noGrp="1"/>
          </p:cNvSpPr>
          <p:nvPr>
            <p:ph type="sldNum" sz="quarter" idx="12"/>
          </p:nvPr>
        </p:nvSpPr>
        <p:spPr/>
        <p:txBody>
          <a:bodyPr/>
          <a:lstStyle/>
          <a:p>
            <a:fld id="{DA0589F5-10B3-47A7-AD04-6F6C84C4A788}" type="slidenum">
              <a:rPr lang="en-KE" smtClean="0"/>
              <a:t>‹#›</a:t>
            </a:fld>
            <a:endParaRPr lang="en-KE"/>
          </a:p>
        </p:txBody>
      </p:sp>
    </p:spTree>
    <p:extLst>
      <p:ext uri="{BB962C8B-B14F-4D97-AF65-F5344CB8AC3E}">
        <p14:creationId xmlns:p14="http://schemas.microsoft.com/office/powerpoint/2010/main" val="2115462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F5BCC-82AE-4D9C-AFEA-0B587ECBBD6C}"/>
              </a:ext>
            </a:extLst>
          </p:cNvPr>
          <p:cNvSpPr>
            <a:spLocks noGrp="1"/>
          </p:cNvSpPr>
          <p:nvPr>
            <p:ph type="title"/>
          </p:nvPr>
        </p:nvSpPr>
        <p:spPr/>
        <p:txBody>
          <a:bodyPr/>
          <a:lstStyle/>
          <a:p>
            <a:r>
              <a:rPr lang="en-US"/>
              <a:t>Click to edit Master title style</a:t>
            </a:r>
            <a:endParaRPr lang="en-KE"/>
          </a:p>
        </p:txBody>
      </p:sp>
      <p:sp>
        <p:nvSpPr>
          <p:cNvPr id="3" name="Vertical Text Placeholder 2">
            <a:extLst>
              <a:ext uri="{FF2B5EF4-FFF2-40B4-BE49-F238E27FC236}">
                <a16:creationId xmlns:a16="http://schemas.microsoft.com/office/drawing/2014/main" id="{3D8BFFFD-6BE3-420A-A661-B7A752A856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Date Placeholder 3">
            <a:extLst>
              <a:ext uri="{FF2B5EF4-FFF2-40B4-BE49-F238E27FC236}">
                <a16:creationId xmlns:a16="http://schemas.microsoft.com/office/drawing/2014/main" id="{E26A402E-DAA3-4320-945F-7ADEE738664D}"/>
              </a:ext>
            </a:extLst>
          </p:cNvPr>
          <p:cNvSpPr>
            <a:spLocks noGrp="1"/>
          </p:cNvSpPr>
          <p:nvPr>
            <p:ph type="dt" sz="half" idx="10"/>
          </p:nvPr>
        </p:nvSpPr>
        <p:spPr/>
        <p:txBody>
          <a:bodyPr/>
          <a:lstStyle/>
          <a:p>
            <a:fld id="{2BF64A29-CEF9-4ECE-8FA2-5ECC3B3124A3}" type="datetimeFigureOut">
              <a:rPr lang="en-KE" smtClean="0"/>
              <a:t>09/05/2021</a:t>
            </a:fld>
            <a:endParaRPr lang="en-KE"/>
          </a:p>
        </p:txBody>
      </p:sp>
      <p:sp>
        <p:nvSpPr>
          <p:cNvPr id="5" name="Footer Placeholder 4">
            <a:extLst>
              <a:ext uri="{FF2B5EF4-FFF2-40B4-BE49-F238E27FC236}">
                <a16:creationId xmlns:a16="http://schemas.microsoft.com/office/drawing/2014/main" id="{EDA5D1CF-679C-40F5-ABC6-CA53CD9D0DF3}"/>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EF480494-AF13-43E6-ACBF-6E56D541FD8B}"/>
              </a:ext>
            </a:extLst>
          </p:cNvPr>
          <p:cNvSpPr>
            <a:spLocks noGrp="1"/>
          </p:cNvSpPr>
          <p:nvPr>
            <p:ph type="sldNum" sz="quarter" idx="12"/>
          </p:nvPr>
        </p:nvSpPr>
        <p:spPr/>
        <p:txBody>
          <a:bodyPr/>
          <a:lstStyle/>
          <a:p>
            <a:fld id="{DA0589F5-10B3-47A7-AD04-6F6C84C4A788}" type="slidenum">
              <a:rPr lang="en-KE" smtClean="0"/>
              <a:t>‹#›</a:t>
            </a:fld>
            <a:endParaRPr lang="en-KE"/>
          </a:p>
        </p:txBody>
      </p:sp>
    </p:spTree>
    <p:extLst>
      <p:ext uri="{BB962C8B-B14F-4D97-AF65-F5344CB8AC3E}">
        <p14:creationId xmlns:p14="http://schemas.microsoft.com/office/powerpoint/2010/main" val="2295583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F5B365-1AE3-47CA-BD84-D6DEDD1C4F7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KE"/>
          </a:p>
        </p:txBody>
      </p:sp>
      <p:sp>
        <p:nvSpPr>
          <p:cNvPr id="3" name="Vertical Text Placeholder 2">
            <a:extLst>
              <a:ext uri="{FF2B5EF4-FFF2-40B4-BE49-F238E27FC236}">
                <a16:creationId xmlns:a16="http://schemas.microsoft.com/office/drawing/2014/main" id="{A7D6D5DE-AFEF-490E-A64D-30E8D63379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Date Placeholder 3">
            <a:extLst>
              <a:ext uri="{FF2B5EF4-FFF2-40B4-BE49-F238E27FC236}">
                <a16:creationId xmlns:a16="http://schemas.microsoft.com/office/drawing/2014/main" id="{CD9B5FC0-7D94-4C85-8304-572632E24A98}"/>
              </a:ext>
            </a:extLst>
          </p:cNvPr>
          <p:cNvSpPr>
            <a:spLocks noGrp="1"/>
          </p:cNvSpPr>
          <p:nvPr>
            <p:ph type="dt" sz="half" idx="10"/>
          </p:nvPr>
        </p:nvSpPr>
        <p:spPr/>
        <p:txBody>
          <a:bodyPr/>
          <a:lstStyle/>
          <a:p>
            <a:fld id="{2BF64A29-CEF9-4ECE-8FA2-5ECC3B3124A3}" type="datetimeFigureOut">
              <a:rPr lang="en-KE" smtClean="0"/>
              <a:t>09/05/2021</a:t>
            </a:fld>
            <a:endParaRPr lang="en-KE"/>
          </a:p>
        </p:txBody>
      </p:sp>
      <p:sp>
        <p:nvSpPr>
          <p:cNvPr id="5" name="Footer Placeholder 4">
            <a:extLst>
              <a:ext uri="{FF2B5EF4-FFF2-40B4-BE49-F238E27FC236}">
                <a16:creationId xmlns:a16="http://schemas.microsoft.com/office/drawing/2014/main" id="{0BC7EC06-05BC-4A44-A3E3-F39EE90B3AF3}"/>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D524C3F4-8A4A-407E-899A-5A7362AD7497}"/>
              </a:ext>
            </a:extLst>
          </p:cNvPr>
          <p:cNvSpPr>
            <a:spLocks noGrp="1"/>
          </p:cNvSpPr>
          <p:nvPr>
            <p:ph type="sldNum" sz="quarter" idx="12"/>
          </p:nvPr>
        </p:nvSpPr>
        <p:spPr/>
        <p:txBody>
          <a:bodyPr/>
          <a:lstStyle/>
          <a:p>
            <a:fld id="{DA0589F5-10B3-47A7-AD04-6F6C84C4A788}" type="slidenum">
              <a:rPr lang="en-KE" smtClean="0"/>
              <a:t>‹#›</a:t>
            </a:fld>
            <a:endParaRPr lang="en-KE"/>
          </a:p>
        </p:txBody>
      </p:sp>
    </p:spTree>
    <p:extLst>
      <p:ext uri="{BB962C8B-B14F-4D97-AF65-F5344CB8AC3E}">
        <p14:creationId xmlns:p14="http://schemas.microsoft.com/office/powerpoint/2010/main" val="3116633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FA921-394A-4B24-AFDE-8BC1B620867F}"/>
              </a:ext>
            </a:extLst>
          </p:cNvPr>
          <p:cNvSpPr>
            <a:spLocks noGrp="1"/>
          </p:cNvSpPr>
          <p:nvPr>
            <p:ph type="title"/>
          </p:nvPr>
        </p:nvSpPr>
        <p:spPr/>
        <p:txBody>
          <a:bodyPr/>
          <a:lstStyle/>
          <a:p>
            <a:r>
              <a:rPr lang="en-US"/>
              <a:t>Click to edit Master title style</a:t>
            </a:r>
            <a:endParaRPr lang="en-KE"/>
          </a:p>
        </p:txBody>
      </p:sp>
      <p:sp>
        <p:nvSpPr>
          <p:cNvPr id="3" name="Content Placeholder 2">
            <a:extLst>
              <a:ext uri="{FF2B5EF4-FFF2-40B4-BE49-F238E27FC236}">
                <a16:creationId xmlns:a16="http://schemas.microsoft.com/office/drawing/2014/main" id="{522ABDB8-C015-4336-92C7-BD026693AC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Date Placeholder 3">
            <a:extLst>
              <a:ext uri="{FF2B5EF4-FFF2-40B4-BE49-F238E27FC236}">
                <a16:creationId xmlns:a16="http://schemas.microsoft.com/office/drawing/2014/main" id="{8EC0C1DD-A514-4615-BD24-1BEF5F5B60B9}"/>
              </a:ext>
            </a:extLst>
          </p:cNvPr>
          <p:cNvSpPr>
            <a:spLocks noGrp="1"/>
          </p:cNvSpPr>
          <p:nvPr>
            <p:ph type="dt" sz="half" idx="10"/>
          </p:nvPr>
        </p:nvSpPr>
        <p:spPr/>
        <p:txBody>
          <a:bodyPr/>
          <a:lstStyle/>
          <a:p>
            <a:fld id="{2BF64A29-CEF9-4ECE-8FA2-5ECC3B3124A3}" type="datetimeFigureOut">
              <a:rPr lang="en-KE" smtClean="0"/>
              <a:t>09/05/2021</a:t>
            </a:fld>
            <a:endParaRPr lang="en-KE"/>
          </a:p>
        </p:txBody>
      </p:sp>
      <p:sp>
        <p:nvSpPr>
          <p:cNvPr id="5" name="Footer Placeholder 4">
            <a:extLst>
              <a:ext uri="{FF2B5EF4-FFF2-40B4-BE49-F238E27FC236}">
                <a16:creationId xmlns:a16="http://schemas.microsoft.com/office/drawing/2014/main" id="{4150D23F-B9F4-4E19-B531-B4CAB1F595AF}"/>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ED9014AB-73EA-4261-87BF-4DE9CE9BD6E9}"/>
              </a:ext>
            </a:extLst>
          </p:cNvPr>
          <p:cNvSpPr>
            <a:spLocks noGrp="1"/>
          </p:cNvSpPr>
          <p:nvPr>
            <p:ph type="sldNum" sz="quarter" idx="12"/>
          </p:nvPr>
        </p:nvSpPr>
        <p:spPr/>
        <p:txBody>
          <a:bodyPr/>
          <a:lstStyle/>
          <a:p>
            <a:fld id="{DA0589F5-10B3-47A7-AD04-6F6C84C4A788}" type="slidenum">
              <a:rPr lang="en-KE" smtClean="0"/>
              <a:t>‹#›</a:t>
            </a:fld>
            <a:endParaRPr lang="en-KE"/>
          </a:p>
        </p:txBody>
      </p:sp>
    </p:spTree>
    <p:extLst>
      <p:ext uri="{BB962C8B-B14F-4D97-AF65-F5344CB8AC3E}">
        <p14:creationId xmlns:p14="http://schemas.microsoft.com/office/powerpoint/2010/main" val="3175874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786BB-8409-4393-9491-B32EC2374A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KE"/>
          </a:p>
        </p:txBody>
      </p:sp>
      <p:sp>
        <p:nvSpPr>
          <p:cNvPr id="3" name="Text Placeholder 2">
            <a:extLst>
              <a:ext uri="{FF2B5EF4-FFF2-40B4-BE49-F238E27FC236}">
                <a16:creationId xmlns:a16="http://schemas.microsoft.com/office/drawing/2014/main" id="{3D8473F1-0EEE-4387-8704-D0C0E89844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0F3F43-32B7-4481-9F7A-33A5671278A4}"/>
              </a:ext>
            </a:extLst>
          </p:cNvPr>
          <p:cNvSpPr>
            <a:spLocks noGrp="1"/>
          </p:cNvSpPr>
          <p:nvPr>
            <p:ph type="dt" sz="half" idx="10"/>
          </p:nvPr>
        </p:nvSpPr>
        <p:spPr/>
        <p:txBody>
          <a:bodyPr/>
          <a:lstStyle/>
          <a:p>
            <a:fld id="{2BF64A29-CEF9-4ECE-8FA2-5ECC3B3124A3}" type="datetimeFigureOut">
              <a:rPr lang="en-KE" smtClean="0"/>
              <a:t>09/05/2021</a:t>
            </a:fld>
            <a:endParaRPr lang="en-KE"/>
          </a:p>
        </p:txBody>
      </p:sp>
      <p:sp>
        <p:nvSpPr>
          <p:cNvPr id="5" name="Footer Placeholder 4">
            <a:extLst>
              <a:ext uri="{FF2B5EF4-FFF2-40B4-BE49-F238E27FC236}">
                <a16:creationId xmlns:a16="http://schemas.microsoft.com/office/drawing/2014/main" id="{C6BCFFF4-F958-46C4-9FE5-996D3BD29034}"/>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53D38963-B4EB-465D-A179-E1E4484DAEAB}"/>
              </a:ext>
            </a:extLst>
          </p:cNvPr>
          <p:cNvSpPr>
            <a:spLocks noGrp="1"/>
          </p:cNvSpPr>
          <p:nvPr>
            <p:ph type="sldNum" sz="quarter" idx="12"/>
          </p:nvPr>
        </p:nvSpPr>
        <p:spPr/>
        <p:txBody>
          <a:bodyPr/>
          <a:lstStyle/>
          <a:p>
            <a:fld id="{DA0589F5-10B3-47A7-AD04-6F6C84C4A788}" type="slidenum">
              <a:rPr lang="en-KE" smtClean="0"/>
              <a:t>‹#›</a:t>
            </a:fld>
            <a:endParaRPr lang="en-KE"/>
          </a:p>
        </p:txBody>
      </p:sp>
    </p:spTree>
    <p:extLst>
      <p:ext uri="{BB962C8B-B14F-4D97-AF65-F5344CB8AC3E}">
        <p14:creationId xmlns:p14="http://schemas.microsoft.com/office/powerpoint/2010/main" val="2490845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B8BE1-22AD-41C9-99A2-48EBFF0A80FA}"/>
              </a:ext>
            </a:extLst>
          </p:cNvPr>
          <p:cNvSpPr>
            <a:spLocks noGrp="1"/>
          </p:cNvSpPr>
          <p:nvPr>
            <p:ph type="title"/>
          </p:nvPr>
        </p:nvSpPr>
        <p:spPr/>
        <p:txBody>
          <a:bodyPr/>
          <a:lstStyle/>
          <a:p>
            <a:r>
              <a:rPr lang="en-US"/>
              <a:t>Click to edit Master title style</a:t>
            </a:r>
            <a:endParaRPr lang="en-KE"/>
          </a:p>
        </p:txBody>
      </p:sp>
      <p:sp>
        <p:nvSpPr>
          <p:cNvPr id="3" name="Content Placeholder 2">
            <a:extLst>
              <a:ext uri="{FF2B5EF4-FFF2-40B4-BE49-F238E27FC236}">
                <a16:creationId xmlns:a16="http://schemas.microsoft.com/office/drawing/2014/main" id="{380618DF-3B5A-4B58-ADF5-5A41D40587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Content Placeholder 3">
            <a:extLst>
              <a:ext uri="{FF2B5EF4-FFF2-40B4-BE49-F238E27FC236}">
                <a16:creationId xmlns:a16="http://schemas.microsoft.com/office/drawing/2014/main" id="{6A3DFC2C-6BB7-49A9-861F-57718B8BC4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5" name="Date Placeholder 4">
            <a:extLst>
              <a:ext uri="{FF2B5EF4-FFF2-40B4-BE49-F238E27FC236}">
                <a16:creationId xmlns:a16="http://schemas.microsoft.com/office/drawing/2014/main" id="{FBABF451-15B4-417D-896B-6559EEC76954}"/>
              </a:ext>
            </a:extLst>
          </p:cNvPr>
          <p:cNvSpPr>
            <a:spLocks noGrp="1"/>
          </p:cNvSpPr>
          <p:nvPr>
            <p:ph type="dt" sz="half" idx="10"/>
          </p:nvPr>
        </p:nvSpPr>
        <p:spPr/>
        <p:txBody>
          <a:bodyPr/>
          <a:lstStyle/>
          <a:p>
            <a:fld id="{2BF64A29-CEF9-4ECE-8FA2-5ECC3B3124A3}" type="datetimeFigureOut">
              <a:rPr lang="en-KE" smtClean="0"/>
              <a:t>09/05/2021</a:t>
            </a:fld>
            <a:endParaRPr lang="en-KE"/>
          </a:p>
        </p:txBody>
      </p:sp>
      <p:sp>
        <p:nvSpPr>
          <p:cNvPr id="6" name="Footer Placeholder 5">
            <a:extLst>
              <a:ext uri="{FF2B5EF4-FFF2-40B4-BE49-F238E27FC236}">
                <a16:creationId xmlns:a16="http://schemas.microsoft.com/office/drawing/2014/main" id="{C82D0844-CD9F-41BB-8EC7-57ABDEE7F37F}"/>
              </a:ext>
            </a:extLst>
          </p:cNvPr>
          <p:cNvSpPr>
            <a:spLocks noGrp="1"/>
          </p:cNvSpPr>
          <p:nvPr>
            <p:ph type="ftr" sz="quarter" idx="11"/>
          </p:nvPr>
        </p:nvSpPr>
        <p:spPr/>
        <p:txBody>
          <a:bodyPr/>
          <a:lstStyle/>
          <a:p>
            <a:endParaRPr lang="en-KE"/>
          </a:p>
        </p:txBody>
      </p:sp>
      <p:sp>
        <p:nvSpPr>
          <p:cNvPr id="7" name="Slide Number Placeholder 6">
            <a:extLst>
              <a:ext uri="{FF2B5EF4-FFF2-40B4-BE49-F238E27FC236}">
                <a16:creationId xmlns:a16="http://schemas.microsoft.com/office/drawing/2014/main" id="{FDC2E145-E083-4D81-81AC-6902454454A9}"/>
              </a:ext>
            </a:extLst>
          </p:cNvPr>
          <p:cNvSpPr>
            <a:spLocks noGrp="1"/>
          </p:cNvSpPr>
          <p:nvPr>
            <p:ph type="sldNum" sz="quarter" idx="12"/>
          </p:nvPr>
        </p:nvSpPr>
        <p:spPr/>
        <p:txBody>
          <a:bodyPr/>
          <a:lstStyle/>
          <a:p>
            <a:fld id="{DA0589F5-10B3-47A7-AD04-6F6C84C4A788}" type="slidenum">
              <a:rPr lang="en-KE" smtClean="0"/>
              <a:t>‹#›</a:t>
            </a:fld>
            <a:endParaRPr lang="en-KE"/>
          </a:p>
        </p:txBody>
      </p:sp>
    </p:spTree>
    <p:extLst>
      <p:ext uri="{BB962C8B-B14F-4D97-AF65-F5344CB8AC3E}">
        <p14:creationId xmlns:p14="http://schemas.microsoft.com/office/powerpoint/2010/main" val="3450332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48618-FAA5-4A9F-8351-DC12C62235D8}"/>
              </a:ext>
            </a:extLst>
          </p:cNvPr>
          <p:cNvSpPr>
            <a:spLocks noGrp="1"/>
          </p:cNvSpPr>
          <p:nvPr>
            <p:ph type="title"/>
          </p:nvPr>
        </p:nvSpPr>
        <p:spPr>
          <a:xfrm>
            <a:off x="839788" y="365125"/>
            <a:ext cx="10515600" cy="1325563"/>
          </a:xfrm>
        </p:spPr>
        <p:txBody>
          <a:bodyPr/>
          <a:lstStyle/>
          <a:p>
            <a:r>
              <a:rPr lang="en-US"/>
              <a:t>Click to edit Master title style</a:t>
            </a:r>
            <a:endParaRPr lang="en-KE"/>
          </a:p>
        </p:txBody>
      </p:sp>
      <p:sp>
        <p:nvSpPr>
          <p:cNvPr id="3" name="Text Placeholder 2">
            <a:extLst>
              <a:ext uri="{FF2B5EF4-FFF2-40B4-BE49-F238E27FC236}">
                <a16:creationId xmlns:a16="http://schemas.microsoft.com/office/drawing/2014/main" id="{F5B7E60E-75ED-410C-A96C-921A3130B5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536153-9F08-4DCF-9FF5-1A3641CBC6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5" name="Text Placeholder 4">
            <a:extLst>
              <a:ext uri="{FF2B5EF4-FFF2-40B4-BE49-F238E27FC236}">
                <a16:creationId xmlns:a16="http://schemas.microsoft.com/office/drawing/2014/main" id="{CD3E7245-526B-44CD-BA53-5CF68A8D16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80A4C7-B923-4437-A153-8B1A214C17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7" name="Date Placeholder 6">
            <a:extLst>
              <a:ext uri="{FF2B5EF4-FFF2-40B4-BE49-F238E27FC236}">
                <a16:creationId xmlns:a16="http://schemas.microsoft.com/office/drawing/2014/main" id="{E3602F90-D437-4838-AD49-C4202D0E8330}"/>
              </a:ext>
            </a:extLst>
          </p:cNvPr>
          <p:cNvSpPr>
            <a:spLocks noGrp="1"/>
          </p:cNvSpPr>
          <p:nvPr>
            <p:ph type="dt" sz="half" idx="10"/>
          </p:nvPr>
        </p:nvSpPr>
        <p:spPr/>
        <p:txBody>
          <a:bodyPr/>
          <a:lstStyle/>
          <a:p>
            <a:fld id="{2BF64A29-CEF9-4ECE-8FA2-5ECC3B3124A3}" type="datetimeFigureOut">
              <a:rPr lang="en-KE" smtClean="0"/>
              <a:t>09/05/2021</a:t>
            </a:fld>
            <a:endParaRPr lang="en-KE"/>
          </a:p>
        </p:txBody>
      </p:sp>
      <p:sp>
        <p:nvSpPr>
          <p:cNvPr id="8" name="Footer Placeholder 7">
            <a:extLst>
              <a:ext uri="{FF2B5EF4-FFF2-40B4-BE49-F238E27FC236}">
                <a16:creationId xmlns:a16="http://schemas.microsoft.com/office/drawing/2014/main" id="{7012732D-5501-4DC8-8B55-EA133FF15B67}"/>
              </a:ext>
            </a:extLst>
          </p:cNvPr>
          <p:cNvSpPr>
            <a:spLocks noGrp="1"/>
          </p:cNvSpPr>
          <p:nvPr>
            <p:ph type="ftr" sz="quarter" idx="11"/>
          </p:nvPr>
        </p:nvSpPr>
        <p:spPr/>
        <p:txBody>
          <a:bodyPr/>
          <a:lstStyle/>
          <a:p>
            <a:endParaRPr lang="en-KE"/>
          </a:p>
        </p:txBody>
      </p:sp>
      <p:sp>
        <p:nvSpPr>
          <p:cNvPr id="9" name="Slide Number Placeholder 8">
            <a:extLst>
              <a:ext uri="{FF2B5EF4-FFF2-40B4-BE49-F238E27FC236}">
                <a16:creationId xmlns:a16="http://schemas.microsoft.com/office/drawing/2014/main" id="{667FC37C-AF3D-4339-AFDE-B31166A55598}"/>
              </a:ext>
            </a:extLst>
          </p:cNvPr>
          <p:cNvSpPr>
            <a:spLocks noGrp="1"/>
          </p:cNvSpPr>
          <p:nvPr>
            <p:ph type="sldNum" sz="quarter" idx="12"/>
          </p:nvPr>
        </p:nvSpPr>
        <p:spPr/>
        <p:txBody>
          <a:bodyPr/>
          <a:lstStyle/>
          <a:p>
            <a:fld id="{DA0589F5-10B3-47A7-AD04-6F6C84C4A788}" type="slidenum">
              <a:rPr lang="en-KE" smtClean="0"/>
              <a:t>‹#›</a:t>
            </a:fld>
            <a:endParaRPr lang="en-KE"/>
          </a:p>
        </p:txBody>
      </p:sp>
    </p:spTree>
    <p:extLst>
      <p:ext uri="{BB962C8B-B14F-4D97-AF65-F5344CB8AC3E}">
        <p14:creationId xmlns:p14="http://schemas.microsoft.com/office/powerpoint/2010/main" val="1358964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8D185-442D-4458-A1B5-FF181E099875}"/>
              </a:ext>
            </a:extLst>
          </p:cNvPr>
          <p:cNvSpPr>
            <a:spLocks noGrp="1"/>
          </p:cNvSpPr>
          <p:nvPr>
            <p:ph type="title"/>
          </p:nvPr>
        </p:nvSpPr>
        <p:spPr/>
        <p:txBody>
          <a:bodyPr/>
          <a:lstStyle/>
          <a:p>
            <a:r>
              <a:rPr lang="en-US"/>
              <a:t>Click to edit Master title style</a:t>
            </a:r>
            <a:endParaRPr lang="en-KE"/>
          </a:p>
        </p:txBody>
      </p:sp>
      <p:sp>
        <p:nvSpPr>
          <p:cNvPr id="3" name="Date Placeholder 2">
            <a:extLst>
              <a:ext uri="{FF2B5EF4-FFF2-40B4-BE49-F238E27FC236}">
                <a16:creationId xmlns:a16="http://schemas.microsoft.com/office/drawing/2014/main" id="{A95ED16F-A741-413C-AB01-630B2D9CC9AB}"/>
              </a:ext>
            </a:extLst>
          </p:cNvPr>
          <p:cNvSpPr>
            <a:spLocks noGrp="1"/>
          </p:cNvSpPr>
          <p:nvPr>
            <p:ph type="dt" sz="half" idx="10"/>
          </p:nvPr>
        </p:nvSpPr>
        <p:spPr/>
        <p:txBody>
          <a:bodyPr/>
          <a:lstStyle/>
          <a:p>
            <a:fld id="{2BF64A29-CEF9-4ECE-8FA2-5ECC3B3124A3}" type="datetimeFigureOut">
              <a:rPr lang="en-KE" smtClean="0"/>
              <a:t>09/05/2021</a:t>
            </a:fld>
            <a:endParaRPr lang="en-KE"/>
          </a:p>
        </p:txBody>
      </p:sp>
      <p:sp>
        <p:nvSpPr>
          <p:cNvPr id="4" name="Footer Placeholder 3">
            <a:extLst>
              <a:ext uri="{FF2B5EF4-FFF2-40B4-BE49-F238E27FC236}">
                <a16:creationId xmlns:a16="http://schemas.microsoft.com/office/drawing/2014/main" id="{01FD08D2-49A3-4824-8FBA-D90D9F20E839}"/>
              </a:ext>
            </a:extLst>
          </p:cNvPr>
          <p:cNvSpPr>
            <a:spLocks noGrp="1"/>
          </p:cNvSpPr>
          <p:nvPr>
            <p:ph type="ftr" sz="quarter" idx="11"/>
          </p:nvPr>
        </p:nvSpPr>
        <p:spPr/>
        <p:txBody>
          <a:bodyPr/>
          <a:lstStyle/>
          <a:p>
            <a:endParaRPr lang="en-KE"/>
          </a:p>
        </p:txBody>
      </p:sp>
      <p:sp>
        <p:nvSpPr>
          <p:cNvPr id="5" name="Slide Number Placeholder 4">
            <a:extLst>
              <a:ext uri="{FF2B5EF4-FFF2-40B4-BE49-F238E27FC236}">
                <a16:creationId xmlns:a16="http://schemas.microsoft.com/office/drawing/2014/main" id="{9F64CED6-4EC9-4643-95C6-4C14FE858237}"/>
              </a:ext>
            </a:extLst>
          </p:cNvPr>
          <p:cNvSpPr>
            <a:spLocks noGrp="1"/>
          </p:cNvSpPr>
          <p:nvPr>
            <p:ph type="sldNum" sz="quarter" idx="12"/>
          </p:nvPr>
        </p:nvSpPr>
        <p:spPr/>
        <p:txBody>
          <a:bodyPr/>
          <a:lstStyle/>
          <a:p>
            <a:fld id="{DA0589F5-10B3-47A7-AD04-6F6C84C4A788}" type="slidenum">
              <a:rPr lang="en-KE" smtClean="0"/>
              <a:t>‹#›</a:t>
            </a:fld>
            <a:endParaRPr lang="en-KE"/>
          </a:p>
        </p:txBody>
      </p:sp>
    </p:spTree>
    <p:extLst>
      <p:ext uri="{BB962C8B-B14F-4D97-AF65-F5344CB8AC3E}">
        <p14:creationId xmlns:p14="http://schemas.microsoft.com/office/powerpoint/2010/main" val="2409894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DA61B1-CD1A-4B3F-8F8E-4C61FA929C68}"/>
              </a:ext>
            </a:extLst>
          </p:cNvPr>
          <p:cNvSpPr>
            <a:spLocks noGrp="1"/>
          </p:cNvSpPr>
          <p:nvPr>
            <p:ph type="dt" sz="half" idx="10"/>
          </p:nvPr>
        </p:nvSpPr>
        <p:spPr/>
        <p:txBody>
          <a:bodyPr/>
          <a:lstStyle/>
          <a:p>
            <a:fld id="{2BF64A29-CEF9-4ECE-8FA2-5ECC3B3124A3}" type="datetimeFigureOut">
              <a:rPr lang="en-KE" smtClean="0"/>
              <a:t>09/05/2021</a:t>
            </a:fld>
            <a:endParaRPr lang="en-KE"/>
          </a:p>
        </p:txBody>
      </p:sp>
      <p:sp>
        <p:nvSpPr>
          <p:cNvPr id="3" name="Footer Placeholder 2">
            <a:extLst>
              <a:ext uri="{FF2B5EF4-FFF2-40B4-BE49-F238E27FC236}">
                <a16:creationId xmlns:a16="http://schemas.microsoft.com/office/drawing/2014/main" id="{26A3A2D7-5CF6-4A69-A09A-7FF7929C6E5F}"/>
              </a:ext>
            </a:extLst>
          </p:cNvPr>
          <p:cNvSpPr>
            <a:spLocks noGrp="1"/>
          </p:cNvSpPr>
          <p:nvPr>
            <p:ph type="ftr" sz="quarter" idx="11"/>
          </p:nvPr>
        </p:nvSpPr>
        <p:spPr/>
        <p:txBody>
          <a:bodyPr/>
          <a:lstStyle/>
          <a:p>
            <a:endParaRPr lang="en-KE"/>
          </a:p>
        </p:txBody>
      </p:sp>
      <p:sp>
        <p:nvSpPr>
          <p:cNvPr id="4" name="Slide Number Placeholder 3">
            <a:extLst>
              <a:ext uri="{FF2B5EF4-FFF2-40B4-BE49-F238E27FC236}">
                <a16:creationId xmlns:a16="http://schemas.microsoft.com/office/drawing/2014/main" id="{DCE5C000-D7BF-4440-825B-E67DED2FB5F2}"/>
              </a:ext>
            </a:extLst>
          </p:cNvPr>
          <p:cNvSpPr>
            <a:spLocks noGrp="1"/>
          </p:cNvSpPr>
          <p:nvPr>
            <p:ph type="sldNum" sz="quarter" idx="12"/>
          </p:nvPr>
        </p:nvSpPr>
        <p:spPr/>
        <p:txBody>
          <a:bodyPr/>
          <a:lstStyle/>
          <a:p>
            <a:fld id="{DA0589F5-10B3-47A7-AD04-6F6C84C4A788}" type="slidenum">
              <a:rPr lang="en-KE" smtClean="0"/>
              <a:t>‹#›</a:t>
            </a:fld>
            <a:endParaRPr lang="en-KE"/>
          </a:p>
        </p:txBody>
      </p:sp>
    </p:spTree>
    <p:extLst>
      <p:ext uri="{BB962C8B-B14F-4D97-AF65-F5344CB8AC3E}">
        <p14:creationId xmlns:p14="http://schemas.microsoft.com/office/powerpoint/2010/main" val="3441048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02A11-FF84-4770-90A3-545B8281B1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KE"/>
          </a:p>
        </p:txBody>
      </p:sp>
      <p:sp>
        <p:nvSpPr>
          <p:cNvPr id="3" name="Content Placeholder 2">
            <a:extLst>
              <a:ext uri="{FF2B5EF4-FFF2-40B4-BE49-F238E27FC236}">
                <a16:creationId xmlns:a16="http://schemas.microsoft.com/office/drawing/2014/main" id="{5B1997BB-C48A-4EF8-BA35-456DE05AD0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Text Placeholder 3">
            <a:extLst>
              <a:ext uri="{FF2B5EF4-FFF2-40B4-BE49-F238E27FC236}">
                <a16:creationId xmlns:a16="http://schemas.microsoft.com/office/drawing/2014/main" id="{7B0B0257-CEC5-45A3-9C1B-4F34D5203E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2BD5BA-C044-485D-A03D-28A1D2768F44}"/>
              </a:ext>
            </a:extLst>
          </p:cNvPr>
          <p:cNvSpPr>
            <a:spLocks noGrp="1"/>
          </p:cNvSpPr>
          <p:nvPr>
            <p:ph type="dt" sz="half" idx="10"/>
          </p:nvPr>
        </p:nvSpPr>
        <p:spPr/>
        <p:txBody>
          <a:bodyPr/>
          <a:lstStyle/>
          <a:p>
            <a:fld id="{2BF64A29-CEF9-4ECE-8FA2-5ECC3B3124A3}" type="datetimeFigureOut">
              <a:rPr lang="en-KE" smtClean="0"/>
              <a:t>09/05/2021</a:t>
            </a:fld>
            <a:endParaRPr lang="en-KE"/>
          </a:p>
        </p:txBody>
      </p:sp>
      <p:sp>
        <p:nvSpPr>
          <p:cNvPr id="6" name="Footer Placeholder 5">
            <a:extLst>
              <a:ext uri="{FF2B5EF4-FFF2-40B4-BE49-F238E27FC236}">
                <a16:creationId xmlns:a16="http://schemas.microsoft.com/office/drawing/2014/main" id="{F4411894-0425-4F16-B9BA-CEEC887A88FE}"/>
              </a:ext>
            </a:extLst>
          </p:cNvPr>
          <p:cNvSpPr>
            <a:spLocks noGrp="1"/>
          </p:cNvSpPr>
          <p:nvPr>
            <p:ph type="ftr" sz="quarter" idx="11"/>
          </p:nvPr>
        </p:nvSpPr>
        <p:spPr/>
        <p:txBody>
          <a:bodyPr/>
          <a:lstStyle/>
          <a:p>
            <a:endParaRPr lang="en-KE"/>
          </a:p>
        </p:txBody>
      </p:sp>
      <p:sp>
        <p:nvSpPr>
          <p:cNvPr id="7" name="Slide Number Placeholder 6">
            <a:extLst>
              <a:ext uri="{FF2B5EF4-FFF2-40B4-BE49-F238E27FC236}">
                <a16:creationId xmlns:a16="http://schemas.microsoft.com/office/drawing/2014/main" id="{F077BCA0-817B-44B9-8992-5878CCA14806}"/>
              </a:ext>
            </a:extLst>
          </p:cNvPr>
          <p:cNvSpPr>
            <a:spLocks noGrp="1"/>
          </p:cNvSpPr>
          <p:nvPr>
            <p:ph type="sldNum" sz="quarter" idx="12"/>
          </p:nvPr>
        </p:nvSpPr>
        <p:spPr/>
        <p:txBody>
          <a:bodyPr/>
          <a:lstStyle/>
          <a:p>
            <a:fld id="{DA0589F5-10B3-47A7-AD04-6F6C84C4A788}" type="slidenum">
              <a:rPr lang="en-KE" smtClean="0"/>
              <a:t>‹#›</a:t>
            </a:fld>
            <a:endParaRPr lang="en-KE"/>
          </a:p>
        </p:txBody>
      </p:sp>
    </p:spTree>
    <p:extLst>
      <p:ext uri="{BB962C8B-B14F-4D97-AF65-F5344CB8AC3E}">
        <p14:creationId xmlns:p14="http://schemas.microsoft.com/office/powerpoint/2010/main" val="3683942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67214-FF81-4B34-A122-B8214A67E0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KE"/>
          </a:p>
        </p:txBody>
      </p:sp>
      <p:sp>
        <p:nvSpPr>
          <p:cNvPr id="3" name="Picture Placeholder 2">
            <a:extLst>
              <a:ext uri="{FF2B5EF4-FFF2-40B4-BE49-F238E27FC236}">
                <a16:creationId xmlns:a16="http://schemas.microsoft.com/office/drawing/2014/main" id="{764111F3-F994-4D5D-9441-0C67FEB18C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KE"/>
          </a:p>
        </p:txBody>
      </p:sp>
      <p:sp>
        <p:nvSpPr>
          <p:cNvPr id="4" name="Text Placeholder 3">
            <a:extLst>
              <a:ext uri="{FF2B5EF4-FFF2-40B4-BE49-F238E27FC236}">
                <a16:creationId xmlns:a16="http://schemas.microsoft.com/office/drawing/2014/main" id="{D85D3F70-7DE3-497F-A5A2-1CF14F7DA8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E98DDA-E100-48A6-9B41-3A84F110BBF1}"/>
              </a:ext>
            </a:extLst>
          </p:cNvPr>
          <p:cNvSpPr>
            <a:spLocks noGrp="1"/>
          </p:cNvSpPr>
          <p:nvPr>
            <p:ph type="dt" sz="half" idx="10"/>
          </p:nvPr>
        </p:nvSpPr>
        <p:spPr/>
        <p:txBody>
          <a:bodyPr/>
          <a:lstStyle/>
          <a:p>
            <a:fld id="{2BF64A29-CEF9-4ECE-8FA2-5ECC3B3124A3}" type="datetimeFigureOut">
              <a:rPr lang="en-KE" smtClean="0"/>
              <a:t>09/05/2021</a:t>
            </a:fld>
            <a:endParaRPr lang="en-KE"/>
          </a:p>
        </p:txBody>
      </p:sp>
      <p:sp>
        <p:nvSpPr>
          <p:cNvPr id="6" name="Footer Placeholder 5">
            <a:extLst>
              <a:ext uri="{FF2B5EF4-FFF2-40B4-BE49-F238E27FC236}">
                <a16:creationId xmlns:a16="http://schemas.microsoft.com/office/drawing/2014/main" id="{CE5DF729-8AE0-4C11-AD06-2689FDEBC6EB}"/>
              </a:ext>
            </a:extLst>
          </p:cNvPr>
          <p:cNvSpPr>
            <a:spLocks noGrp="1"/>
          </p:cNvSpPr>
          <p:nvPr>
            <p:ph type="ftr" sz="quarter" idx="11"/>
          </p:nvPr>
        </p:nvSpPr>
        <p:spPr/>
        <p:txBody>
          <a:bodyPr/>
          <a:lstStyle/>
          <a:p>
            <a:endParaRPr lang="en-KE"/>
          </a:p>
        </p:txBody>
      </p:sp>
      <p:sp>
        <p:nvSpPr>
          <p:cNvPr id="7" name="Slide Number Placeholder 6">
            <a:extLst>
              <a:ext uri="{FF2B5EF4-FFF2-40B4-BE49-F238E27FC236}">
                <a16:creationId xmlns:a16="http://schemas.microsoft.com/office/drawing/2014/main" id="{547B5CD9-496D-4BC7-83C1-BFEBF1B963B4}"/>
              </a:ext>
            </a:extLst>
          </p:cNvPr>
          <p:cNvSpPr>
            <a:spLocks noGrp="1"/>
          </p:cNvSpPr>
          <p:nvPr>
            <p:ph type="sldNum" sz="quarter" idx="12"/>
          </p:nvPr>
        </p:nvSpPr>
        <p:spPr/>
        <p:txBody>
          <a:bodyPr/>
          <a:lstStyle/>
          <a:p>
            <a:fld id="{DA0589F5-10B3-47A7-AD04-6F6C84C4A788}" type="slidenum">
              <a:rPr lang="en-KE" smtClean="0"/>
              <a:t>‹#›</a:t>
            </a:fld>
            <a:endParaRPr lang="en-KE"/>
          </a:p>
        </p:txBody>
      </p:sp>
    </p:spTree>
    <p:extLst>
      <p:ext uri="{BB962C8B-B14F-4D97-AF65-F5344CB8AC3E}">
        <p14:creationId xmlns:p14="http://schemas.microsoft.com/office/powerpoint/2010/main" val="1771792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BC0624-979B-431A-B189-1DF2870F94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KE"/>
          </a:p>
        </p:txBody>
      </p:sp>
      <p:sp>
        <p:nvSpPr>
          <p:cNvPr id="3" name="Text Placeholder 2">
            <a:extLst>
              <a:ext uri="{FF2B5EF4-FFF2-40B4-BE49-F238E27FC236}">
                <a16:creationId xmlns:a16="http://schemas.microsoft.com/office/drawing/2014/main" id="{84863DE9-0BAA-4BCF-AF6E-33EBC18536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Date Placeholder 3">
            <a:extLst>
              <a:ext uri="{FF2B5EF4-FFF2-40B4-BE49-F238E27FC236}">
                <a16:creationId xmlns:a16="http://schemas.microsoft.com/office/drawing/2014/main" id="{17AA45F8-0FC2-4AD7-8EC2-4988AE3B0E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F64A29-CEF9-4ECE-8FA2-5ECC3B3124A3}" type="datetimeFigureOut">
              <a:rPr lang="en-KE" smtClean="0"/>
              <a:t>09/05/2021</a:t>
            </a:fld>
            <a:endParaRPr lang="en-KE"/>
          </a:p>
        </p:txBody>
      </p:sp>
      <p:sp>
        <p:nvSpPr>
          <p:cNvPr id="5" name="Footer Placeholder 4">
            <a:extLst>
              <a:ext uri="{FF2B5EF4-FFF2-40B4-BE49-F238E27FC236}">
                <a16:creationId xmlns:a16="http://schemas.microsoft.com/office/drawing/2014/main" id="{E1DFA4B8-B21F-4914-BD77-E10FA877BB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KE"/>
          </a:p>
        </p:txBody>
      </p:sp>
      <p:sp>
        <p:nvSpPr>
          <p:cNvPr id="6" name="Slide Number Placeholder 5">
            <a:extLst>
              <a:ext uri="{FF2B5EF4-FFF2-40B4-BE49-F238E27FC236}">
                <a16:creationId xmlns:a16="http://schemas.microsoft.com/office/drawing/2014/main" id="{B789D27E-EE65-40F9-A328-CB87BB60EC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0589F5-10B3-47A7-AD04-6F6C84C4A788}" type="slidenum">
              <a:rPr lang="en-KE" smtClean="0"/>
              <a:t>‹#›</a:t>
            </a:fld>
            <a:endParaRPr lang="en-KE"/>
          </a:p>
        </p:txBody>
      </p:sp>
    </p:spTree>
    <p:extLst>
      <p:ext uri="{BB962C8B-B14F-4D97-AF65-F5344CB8AC3E}">
        <p14:creationId xmlns:p14="http://schemas.microsoft.com/office/powerpoint/2010/main" val="105631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K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gminsights.com/industry-analysis/artificial-lift-systems-market-report"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allwhitebackground.com/party-background.html/download/11154" TargetMode="Externa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Fire_pump"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Oil production from Bass’ Bunian-5 well off to a strong start">
            <a:extLst>
              <a:ext uri="{FF2B5EF4-FFF2-40B4-BE49-F238E27FC236}">
                <a16:creationId xmlns:a16="http://schemas.microsoft.com/office/drawing/2014/main" id="{678368DA-2A79-4F38-A854-2A133986E9F1}"/>
              </a:ext>
            </a:extLst>
          </p:cNvPr>
          <p:cNvPicPr>
            <a:picLocks noChangeAspect="1"/>
          </p:cNvPicPr>
          <p:nvPr/>
        </p:nvPicPr>
        <p:blipFill rotWithShape="1">
          <a:blip r:embed="rId2"/>
          <a:srcRect l="3362" t="9091" r="24820" b="-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F3D5161-D697-4D00-A7A4-4C9E418A0BB3}"/>
              </a:ext>
            </a:extLst>
          </p:cNvPr>
          <p:cNvSpPr>
            <a:spLocks noGrp="1"/>
          </p:cNvSpPr>
          <p:nvPr>
            <p:ph type="ctrTitle"/>
          </p:nvPr>
        </p:nvSpPr>
        <p:spPr>
          <a:xfrm>
            <a:off x="477981" y="1122363"/>
            <a:ext cx="4023360" cy="3204134"/>
          </a:xfrm>
        </p:spPr>
        <p:txBody>
          <a:bodyPr anchor="b">
            <a:normAutofit/>
          </a:bodyPr>
          <a:lstStyle/>
          <a:p>
            <a:pPr algn="l"/>
            <a:r>
              <a:rPr lang="en-US" sz="4400"/>
              <a:t>OIL PRODUCTION USING ARTIFICIAL LIFT SYSTEMS</a:t>
            </a:r>
            <a:endParaRPr lang="en-KE" sz="4400"/>
          </a:p>
        </p:txBody>
      </p:sp>
      <p:sp>
        <p:nvSpPr>
          <p:cNvPr id="3" name="Subtitle 2">
            <a:extLst>
              <a:ext uri="{FF2B5EF4-FFF2-40B4-BE49-F238E27FC236}">
                <a16:creationId xmlns:a16="http://schemas.microsoft.com/office/drawing/2014/main" id="{D1EF87DB-4AE4-482D-96A8-F559EAE47EFB}"/>
              </a:ext>
            </a:extLst>
          </p:cNvPr>
          <p:cNvSpPr>
            <a:spLocks noGrp="1"/>
          </p:cNvSpPr>
          <p:nvPr>
            <p:ph type="subTitle" idx="1"/>
          </p:nvPr>
        </p:nvSpPr>
        <p:spPr>
          <a:xfrm>
            <a:off x="477980" y="4872922"/>
            <a:ext cx="4023359" cy="1208141"/>
          </a:xfrm>
        </p:spPr>
        <p:txBody>
          <a:bodyPr>
            <a:normAutofit/>
          </a:bodyPr>
          <a:lstStyle/>
          <a:p>
            <a:pPr algn="l"/>
            <a:r>
              <a:rPr lang="en-US" sz="2000"/>
              <a:t>PRESENTED BY: </a:t>
            </a:r>
            <a:endParaRPr lang="en-KE" sz="2000"/>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256572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par>
                                <p:cTn id="11" presetID="10" presetClass="entr" presetSubtype="0" fill="hold" nodeType="withEffect">
                                  <p:stCondLst>
                                    <p:cond delay="0"/>
                                  </p:stCondLst>
                                  <p:iterate>
                                    <p:tmPct val="10000"/>
                                  </p:iterate>
                                  <p:childTnLst>
                                    <p:set>
                                      <p:cBhvr>
                                        <p:cTn id="12" dur="1" fill="hold">
                                          <p:stCondLst>
                                            <p:cond delay="0"/>
                                          </p:stCondLst>
                                        </p:cTn>
                                        <p:tgtEl>
                                          <p:spTgt spid="4"/>
                                        </p:tgtEl>
                                        <p:attrNameLst>
                                          <p:attrName>style.visibility</p:attrName>
                                        </p:attrNameLst>
                                      </p:cBhvr>
                                      <p:to>
                                        <p:strVal val="visible"/>
                                      </p:to>
                                    </p:set>
                                    <p:animEffect transition="in" filter="fade">
                                      <p:cBhvr>
                                        <p:cTn id="13"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CAE3A2-07FE-4D2D-B3D8-A316E385F7EC}"/>
              </a:ext>
            </a:extLst>
          </p:cNvPr>
          <p:cNvSpPr>
            <a:spLocks noGrp="1"/>
          </p:cNvSpPr>
          <p:nvPr>
            <p:ph type="title"/>
          </p:nvPr>
        </p:nvSpPr>
        <p:spPr>
          <a:xfrm>
            <a:off x="6981823" y="1641752"/>
            <a:ext cx="4391025" cy="1323439"/>
          </a:xfrm>
        </p:spPr>
        <p:txBody>
          <a:bodyPr anchor="t">
            <a:normAutofit/>
          </a:bodyPr>
          <a:lstStyle/>
          <a:p>
            <a:r>
              <a:rPr lang="en-US" sz="4000">
                <a:solidFill>
                  <a:schemeClr val="bg1"/>
                </a:solidFill>
              </a:rPr>
              <a:t>Figure: SUCKER ROD/BEAM PUMPS </a:t>
            </a:r>
            <a:endParaRPr lang="en-KE" sz="4000">
              <a:solidFill>
                <a:schemeClr val="bg1"/>
              </a:solidFill>
            </a:endParaRPr>
          </a:p>
        </p:txBody>
      </p:sp>
      <p:pic>
        <p:nvPicPr>
          <p:cNvPr id="4" name="Content Placeholder 3">
            <a:extLst>
              <a:ext uri="{FF2B5EF4-FFF2-40B4-BE49-F238E27FC236}">
                <a16:creationId xmlns:a16="http://schemas.microsoft.com/office/drawing/2014/main" id="{8029DFEF-2DDB-4372-A904-AF0774272792}"/>
              </a:ext>
            </a:extLst>
          </p:cNvPr>
          <p:cNvPicPr>
            <a:picLocks/>
          </p:cNvPicPr>
          <p:nvPr/>
        </p:nvPicPr>
        <p:blipFill>
          <a:blip r:embed="rId2">
            <a:extLst>
              <a:ext uri="{28A0092B-C50C-407E-A947-70E740481C1C}">
                <a14:useLocalDpi xmlns:a14="http://schemas.microsoft.com/office/drawing/2010/main" val="0"/>
              </a:ext>
            </a:extLst>
          </a:blip>
          <a:stretch>
            <a:fillRect/>
          </a:stretch>
        </p:blipFill>
        <p:spPr bwMode="auto">
          <a:xfrm>
            <a:off x="835024" y="1536343"/>
            <a:ext cx="5260976" cy="4365490"/>
          </a:xfrm>
          <a:prstGeom prst="rect">
            <a:avLst/>
          </a:prstGeom>
          <a:noFill/>
        </p:spPr>
      </p:pic>
    </p:spTree>
    <p:extLst>
      <p:ext uri="{BB962C8B-B14F-4D97-AF65-F5344CB8AC3E}">
        <p14:creationId xmlns:p14="http://schemas.microsoft.com/office/powerpoint/2010/main" val="2508547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B1C9A-06DB-45D3-A165-D363853333C6}"/>
              </a:ext>
            </a:extLst>
          </p:cNvPr>
          <p:cNvSpPr>
            <a:spLocks noGrp="1"/>
          </p:cNvSpPr>
          <p:nvPr>
            <p:ph type="title"/>
          </p:nvPr>
        </p:nvSpPr>
        <p:spPr/>
        <p:txBody>
          <a:bodyPr/>
          <a:lstStyle/>
          <a:p>
            <a:r>
              <a:rPr lang="en-US" dirty="0"/>
              <a:t>ECONOMIC ANALYSIS OF A.L.S</a:t>
            </a:r>
            <a:endParaRPr lang="en-KE" dirty="0"/>
          </a:p>
        </p:txBody>
      </p:sp>
      <p:graphicFrame>
        <p:nvGraphicFramePr>
          <p:cNvPr id="5" name="Content Placeholder 2">
            <a:extLst>
              <a:ext uri="{FF2B5EF4-FFF2-40B4-BE49-F238E27FC236}">
                <a16:creationId xmlns:a16="http://schemas.microsoft.com/office/drawing/2014/main" id="{60311BDD-0E32-400D-94DB-FF78657FE547}"/>
              </a:ext>
            </a:extLst>
          </p:cNvPr>
          <p:cNvGraphicFramePr>
            <a:graphicFrameLocks noGrp="1"/>
          </p:cNvGraphicFramePr>
          <p:nvPr>
            <p:ph idx="1"/>
          </p:nvPr>
        </p:nvGraphicFramePr>
        <p:xfrm>
          <a:off x="838200" y="1825625"/>
          <a:ext cx="10515600" cy="48585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9682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68EF6-6BEA-4E38-A8BC-A3C025A13A3F}"/>
              </a:ext>
            </a:extLst>
          </p:cNvPr>
          <p:cNvSpPr>
            <a:spLocks noGrp="1"/>
          </p:cNvSpPr>
          <p:nvPr>
            <p:ph type="title"/>
          </p:nvPr>
        </p:nvSpPr>
        <p:spPr/>
        <p:txBody>
          <a:bodyPr/>
          <a:lstStyle/>
          <a:p>
            <a:r>
              <a:rPr lang="en-US" dirty="0"/>
              <a:t>MARKET SHARE &amp; OUTLOOK OF A.L.S</a:t>
            </a:r>
            <a:endParaRPr lang="en-KE" dirty="0"/>
          </a:p>
        </p:txBody>
      </p:sp>
      <p:pic>
        <p:nvPicPr>
          <p:cNvPr id="4" name="Content Placeholder 3" descr="Artificial Lift Systems Market">
            <a:extLst>
              <a:ext uri="{FF2B5EF4-FFF2-40B4-BE49-F238E27FC236}">
                <a16:creationId xmlns:a16="http://schemas.microsoft.com/office/drawing/2014/main" id="{168C75FB-02F5-4BCB-A802-0F1008216BB2}"/>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62070" y="1690687"/>
            <a:ext cx="7874358" cy="4802187"/>
          </a:xfrm>
          <a:prstGeom prst="rect">
            <a:avLst/>
          </a:prstGeom>
          <a:noFill/>
          <a:ln>
            <a:noFill/>
          </a:ln>
        </p:spPr>
      </p:pic>
    </p:spTree>
    <p:extLst>
      <p:ext uri="{BB962C8B-B14F-4D97-AF65-F5344CB8AC3E}">
        <p14:creationId xmlns:p14="http://schemas.microsoft.com/office/powerpoint/2010/main" val="4189770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F80D8C-FC4C-44B3-92C1-F891500BD917}"/>
              </a:ext>
            </a:extLst>
          </p:cNvPr>
          <p:cNvSpPr>
            <a:spLocks noGrp="1"/>
          </p:cNvSpPr>
          <p:nvPr>
            <p:ph type="title"/>
          </p:nvPr>
        </p:nvSpPr>
        <p:spPr>
          <a:xfrm>
            <a:off x="466722" y="586855"/>
            <a:ext cx="3201366" cy="3387497"/>
          </a:xfrm>
        </p:spPr>
        <p:txBody>
          <a:bodyPr anchor="b">
            <a:normAutofit/>
          </a:bodyPr>
          <a:lstStyle/>
          <a:p>
            <a:pPr algn="r"/>
            <a:r>
              <a:rPr lang="en-US" sz="3700">
                <a:solidFill>
                  <a:srgbClr val="FFFFFF"/>
                </a:solidFill>
              </a:rPr>
              <a:t>MARKET SHARE &amp; OUTLOOK OF A.L.S (..CONTINUED)</a:t>
            </a:r>
            <a:endParaRPr lang="en-KE" sz="3700">
              <a:solidFill>
                <a:srgbClr val="FFFFFF"/>
              </a:solidFill>
            </a:endParaRPr>
          </a:p>
        </p:txBody>
      </p:sp>
      <p:sp>
        <p:nvSpPr>
          <p:cNvPr id="3" name="Content Placeholder 2">
            <a:extLst>
              <a:ext uri="{FF2B5EF4-FFF2-40B4-BE49-F238E27FC236}">
                <a16:creationId xmlns:a16="http://schemas.microsoft.com/office/drawing/2014/main" id="{308C1991-BB11-4A34-A669-8774E7FD50E2}"/>
              </a:ext>
            </a:extLst>
          </p:cNvPr>
          <p:cNvSpPr>
            <a:spLocks noGrp="1"/>
          </p:cNvSpPr>
          <p:nvPr>
            <p:ph idx="1"/>
          </p:nvPr>
        </p:nvSpPr>
        <p:spPr>
          <a:xfrm>
            <a:off x="4810259" y="649480"/>
            <a:ext cx="6555347" cy="5546047"/>
          </a:xfrm>
        </p:spPr>
        <p:txBody>
          <a:bodyPr anchor="ctr">
            <a:normAutofit/>
          </a:bodyPr>
          <a:lstStyle/>
          <a:p>
            <a:r>
              <a:rPr lang="en-US" sz="2000">
                <a:latin typeface="Times New Roman" panose="02020603050405020304" pitchFamily="18" charset="0"/>
                <a:ea typeface="Calibri" panose="020F0502020204030204" pitchFamily="34" charset="0"/>
                <a:cs typeface="Times New Roman" panose="02020603050405020304" pitchFamily="18" charset="0"/>
              </a:rPr>
              <a:t>The market share above involved a study that used the geographical locations; M</a:t>
            </a:r>
            <a:r>
              <a:rPr lang="en-US" sz="2000">
                <a:effectLst/>
                <a:latin typeface="Times New Roman" panose="02020603050405020304" pitchFamily="18" charset="0"/>
                <a:ea typeface="Calibri" panose="020F0502020204030204" pitchFamily="34" charset="0"/>
                <a:cs typeface="Times New Roman" panose="02020603050405020304" pitchFamily="18" charset="0"/>
              </a:rPr>
              <a:t>exico, Argentinam Angola, Algeria, Iran, Turkey, Kuwait, UAE Oman, Saudi Arabia, Malaysia, Thailand, Indonesia, India, Chin, Ukraine, Azerbaijan, Russia, Turkmenistan, Kazakhstan, Netherlands, Norway, UK, Canada and the United states.</a:t>
            </a:r>
          </a:p>
          <a:p>
            <a:r>
              <a:rPr lang="en-US" sz="2000">
                <a:effectLst/>
                <a:latin typeface="Times New Roman" panose="02020603050405020304" pitchFamily="18" charset="0"/>
                <a:ea typeface="Calibri" panose="020F0502020204030204" pitchFamily="34" charset="0"/>
                <a:cs typeface="Times New Roman" panose="02020603050405020304" pitchFamily="18" charset="0"/>
              </a:rPr>
              <a:t>It highlighted a $17.4B projected value of this Artificial Lift systems in 2027 (</a:t>
            </a:r>
            <a:r>
              <a:rPr lang="en-KE" sz="2000">
                <a:effectLst/>
                <a:latin typeface="Times New Roman" panose="02020603050405020304" pitchFamily="18" charset="0"/>
                <a:ea typeface="Calibri" panose="020F0502020204030204" pitchFamily="34" charset="0"/>
                <a:cs typeface="Times New Roman" panose="02020603050405020304" pitchFamily="18" charset="0"/>
              </a:rPr>
              <a:t>A</a:t>
            </a:r>
            <a:r>
              <a:rPr lang="en-US" sz="2000">
                <a:effectLst/>
                <a:latin typeface="Times New Roman" panose="02020603050405020304" pitchFamily="18" charset="0"/>
                <a:ea typeface="Calibri" panose="020F0502020204030204" pitchFamily="34" charset="0"/>
                <a:cs typeface="Times New Roman" panose="02020603050405020304" pitchFamily="18" charset="0"/>
              </a:rPr>
              <a:t>nkit and Abhishek, C. (2021).</a:t>
            </a:r>
          </a:p>
          <a:p>
            <a:r>
              <a:rPr lang="en-US" sz="2000">
                <a:effectLst/>
                <a:latin typeface="Times New Roman" panose="02020603050405020304" pitchFamily="18" charset="0"/>
                <a:ea typeface="Calibri" panose="020F0502020204030204" pitchFamily="34" charset="0"/>
                <a:cs typeface="Times New Roman" panose="02020603050405020304" pitchFamily="18" charset="0"/>
              </a:rPr>
              <a:t> The significant economic drivers of this technology included; growing crude oil demand, increased subsea production, trend shifting from unconventional wells and increase in numbers of matured wells. </a:t>
            </a:r>
            <a:endParaRPr lang="en-KE" sz="20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91888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C5782D3-6CED-43A7-BE35-09C48F809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6">
            <a:extLst>
              <a:ext uri="{FF2B5EF4-FFF2-40B4-BE49-F238E27FC236}">
                <a16:creationId xmlns:a16="http://schemas.microsoft.com/office/drawing/2014/main" id="{6721F593-ECD2-4B5B-AAE4-0866A4CDC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71DEE99F-D18C-4025-BA3F-CEBF5258E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8">
            <a:extLst>
              <a:ext uri="{FF2B5EF4-FFF2-40B4-BE49-F238E27FC236}">
                <a16:creationId xmlns:a16="http://schemas.microsoft.com/office/drawing/2014/main" id="{976FA5D9-3A7C-4FA7-9BA8-1905D703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A8473CA7-78C5-421F-A91E-9F1DBD3B7207}"/>
              </a:ext>
            </a:extLst>
          </p:cNvPr>
          <p:cNvSpPr>
            <a:spLocks noGrp="1"/>
          </p:cNvSpPr>
          <p:nvPr>
            <p:ph type="title"/>
          </p:nvPr>
        </p:nvSpPr>
        <p:spPr>
          <a:xfrm>
            <a:off x="7835104" y="1213968"/>
            <a:ext cx="3220127" cy="1715106"/>
          </a:xfrm>
        </p:spPr>
        <p:txBody>
          <a:bodyPr anchor="b">
            <a:normAutofit/>
          </a:bodyPr>
          <a:lstStyle/>
          <a:p>
            <a:r>
              <a:rPr lang="en-US" sz="3600">
                <a:solidFill>
                  <a:srgbClr val="FFFFFF"/>
                </a:solidFill>
              </a:rPr>
              <a:t>REPORT COVERAGE SUMMARY</a:t>
            </a:r>
            <a:endParaRPr lang="en-KE" sz="3600">
              <a:solidFill>
                <a:srgbClr val="FFFFFF"/>
              </a:solidFill>
            </a:endParaRPr>
          </a:p>
        </p:txBody>
      </p:sp>
      <p:pic>
        <p:nvPicPr>
          <p:cNvPr id="5" name="Content Placeholder 4">
            <a:extLst>
              <a:ext uri="{FF2B5EF4-FFF2-40B4-BE49-F238E27FC236}">
                <a16:creationId xmlns:a16="http://schemas.microsoft.com/office/drawing/2014/main" id="{868266D7-DBC6-48A0-BCD6-9941704FAFD8}"/>
              </a:ext>
            </a:extLst>
          </p:cNvPr>
          <p:cNvPicPr>
            <a:picLocks noChangeAspect="1"/>
          </p:cNvPicPr>
          <p:nvPr/>
        </p:nvPicPr>
        <p:blipFill rotWithShape="1">
          <a:blip r:embed="rId2"/>
          <a:srcRect t="401" r="-4" b="-4"/>
          <a:stretch/>
        </p:blipFill>
        <p:spPr>
          <a:xfrm>
            <a:off x="804101" y="804101"/>
            <a:ext cx="6730556" cy="5249798"/>
          </a:xfrm>
          <a:prstGeom prst="rect">
            <a:avLst/>
          </a:prstGeom>
        </p:spPr>
      </p:pic>
      <p:sp>
        <p:nvSpPr>
          <p:cNvPr id="20" name="Rectangle 8">
            <a:extLst>
              <a:ext uri="{FF2B5EF4-FFF2-40B4-BE49-F238E27FC236}">
                <a16:creationId xmlns:a16="http://schemas.microsoft.com/office/drawing/2014/main" id="{4652D57C-331F-43B8-9C07-69FBA9C02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671258" y="1530154"/>
            <a:ext cx="520741"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09739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A40EBA22-7A05-4AD0-8245-E11A5A398590}"/>
              </a:ext>
            </a:extLst>
          </p:cNvPr>
          <p:cNvSpPr>
            <a:spLocks noGrp="1"/>
          </p:cNvSpPr>
          <p:nvPr>
            <p:ph type="title"/>
          </p:nvPr>
        </p:nvSpPr>
        <p:spPr>
          <a:xfrm>
            <a:off x="1014141" y="1450655"/>
            <a:ext cx="3932030" cy="3956690"/>
          </a:xfrm>
        </p:spPr>
        <p:txBody>
          <a:bodyPr anchor="ctr">
            <a:normAutofit/>
          </a:bodyPr>
          <a:lstStyle/>
          <a:p>
            <a:r>
              <a:rPr lang="en-US" sz="5000">
                <a:solidFill>
                  <a:schemeClr val="bg1"/>
                </a:solidFill>
              </a:rPr>
              <a:t>MARKET INSIGHTS OF A.L.S BY TECHNOLOGY</a:t>
            </a:r>
            <a:endParaRPr lang="en-KE" sz="5000">
              <a:solidFill>
                <a:schemeClr val="bg1"/>
              </a:solidFill>
            </a:endParaRP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7DC94D8-DEB2-4DB6-A72C-A1AE45DEE499}"/>
              </a:ext>
            </a:extLst>
          </p:cNvPr>
          <p:cNvSpPr>
            <a:spLocks noGrp="1"/>
          </p:cNvSpPr>
          <p:nvPr>
            <p:ph idx="1"/>
          </p:nvPr>
        </p:nvSpPr>
        <p:spPr>
          <a:xfrm>
            <a:off x="5607170" y="202288"/>
            <a:ext cx="6489767" cy="6397895"/>
          </a:xfrm>
        </p:spPr>
        <p:txBody>
          <a:bodyPr vert="horz" lIns="91440" tIns="45720" rIns="91440" bIns="45720" rtlCol="0" anchor="ctr">
            <a:noAutofit/>
          </a:bodyPr>
          <a:lstStyle/>
          <a:p>
            <a:r>
              <a:rPr lang="en-US" sz="2000" dirty="0">
                <a:solidFill>
                  <a:schemeClr val="bg1"/>
                </a:solidFill>
                <a:effectLst/>
                <a:latin typeface="Times New Roman"/>
                <a:ea typeface="Calibri" panose="020F0502020204030204" pitchFamily="34" charset="0"/>
                <a:cs typeface="Times New Roman"/>
              </a:rPr>
              <a:t>The estimated Market Share of A.L.S is that it has a value equal to $1B as of 2027 as for Progressive Cavity Pump (P.C.P) making it the leading technology.</a:t>
            </a:r>
          </a:p>
          <a:p>
            <a:r>
              <a:rPr lang="en-US" sz="2000" dirty="0">
                <a:solidFill>
                  <a:schemeClr val="bg1"/>
                </a:solidFill>
                <a:latin typeface="Times New Roman"/>
                <a:ea typeface="Calibri" panose="020F0502020204030204" pitchFamily="34" charset="0"/>
                <a:cs typeface="Times New Roman"/>
              </a:rPr>
              <a:t> </a:t>
            </a:r>
            <a:r>
              <a:rPr lang="en-US" sz="2000" dirty="0">
                <a:solidFill>
                  <a:schemeClr val="bg1"/>
                </a:solidFill>
                <a:effectLst/>
                <a:latin typeface="Times New Roman"/>
                <a:ea typeface="Calibri" panose="020F0502020204030204" pitchFamily="34" charset="0"/>
                <a:cs typeface="Times New Roman"/>
              </a:rPr>
              <a:t>Others such as E.S.P, Rod Lift, Gas lift, Hydraulic pumps for onshore and offshore areas propelled with crude oil price. The increasing demand for crude oil for countries including that of Egypt, Kuwait and Saudi Arabia indicated an increase in the business outlook mainly because of PCP technology.</a:t>
            </a:r>
            <a:r>
              <a:rPr lang="en-US" sz="2000" dirty="0">
                <a:solidFill>
                  <a:schemeClr val="bg1"/>
                </a:solidFill>
                <a:latin typeface="Times New Roman"/>
                <a:ea typeface="Calibri" panose="020F0502020204030204" pitchFamily="34" charset="0"/>
                <a:cs typeface="Times New Roman"/>
              </a:rPr>
              <a:t> </a:t>
            </a:r>
            <a:endParaRPr lang="en-US"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2000" dirty="0">
                <a:solidFill>
                  <a:schemeClr val="bg1"/>
                </a:solidFill>
                <a:effectLst/>
                <a:latin typeface="Times New Roman"/>
                <a:ea typeface="Calibri" panose="020F0502020204030204" pitchFamily="34" charset="0"/>
                <a:cs typeface="Times New Roman"/>
              </a:rPr>
              <a:t>The methods have a higher efficiency, accurate metering, improved suction pressures, reduced backflow, lower cost of maintenance.</a:t>
            </a:r>
          </a:p>
          <a:p>
            <a:r>
              <a:rPr lang="en-US" sz="2000" dirty="0">
                <a:solidFill>
                  <a:schemeClr val="bg1"/>
                </a:solidFill>
                <a:latin typeface="Times New Roman"/>
                <a:ea typeface="Calibri" panose="020F0502020204030204" pitchFamily="34" charset="0"/>
                <a:cs typeface="Times New Roman"/>
              </a:rPr>
              <a:t> </a:t>
            </a:r>
            <a:r>
              <a:rPr lang="en-US" sz="2000" dirty="0">
                <a:solidFill>
                  <a:schemeClr val="bg1"/>
                </a:solidFill>
                <a:effectLst/>
                <a:latin typeface="Times New Roman"/>
                <a:ea typeface="Calibri" panose="020F0502020204030204" pitchFamily="34" charset="0"/>
                <a:cs typeface="Times New Roman"/>
              </a:rPr>
              <a:t>E.S.P technology that follows as the next technology facilitates robust growth for aging and matured wells for petroleum product demands that translates to the A.L.S market trends.</a:t>
            </a:r>
            <a:endParaRPr lang="en-KE" sz="2000" dirty="0">
              <a:solidFill>
                <a:schemeClr val="bg1"/>
              </a:solidFill>
              <a:effectLst/>
              <a:latin typeface="Times New Roman"/>
              <a:ea typeface="Calibri" panose="020F0502020204030204" pitchFamily="34" charset="0"/>
              <a:cs typeface="Times New Roman"/>
            </a:endParaRPr>
          </a:p>
          <a:p>
            <a:endParaRPr lang="en-KE" sz="1700">
              <a:solidFill>
                <a:schemeClr val="bg1"/>
              </a:solidFill>
            </a:endParaRPr>
          </a:p>
        </p:txBody>
      </p:sp>
    </p:spTree>
    <p:extLst>
      <p:ext uri="{BB962C8B-B14F-4D97-AF65-F5344CB8AC3E}">
        <p14:creationId xmlns:p14="http://schemas.microsoft.com/office/powerpoint/2010/main" val="1876722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rtificial lift systems market By Technology">
            <a:extLst>
              <a:ext uri="{FF2B5EF4-FFF2-40B4-BE49-F238E27FC236}">
                <a16:creationId xmlns:a16="http://schemas.microsoft.com/office/drawing/2014/main" id="{97E2D454-E333-4405-9247-CA01ECBE8B44}"/>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4904" r="9423" b="1"/>
          <a:stretch/>
        </p:blipFill>
        <p:spPr bwMode="auto">
          <a:xfrm>
            <a:off x="4038599" y="10"/>
            <a:ext cx="8160026" cy="6875809"/>
          </a:xfrm>
          <a:prstGeom prst="rect">
            <a:avLst/>
          </a:prstGeom>
          <a:noFill/>
          <a:extLst>
            <a:ext uri="{909E8E84-426E-40DD-AFC4-6F175D3DCCD1}">
              <a14:hiddenFill xmlns:a14="http://schemas.microsoft.com/office/drawing/2010/main">
                <a:solidFill>
                  <a:srgbClr val="FFFFFF"/>
                </a:solidFill>
              </a14:hiddenFill>
            </a:ext>
          </a:extLst>
        </p:spPr>
      </p:pic>
      <p:sp>
        <p:nvSpPr>
          <p:cNvPr id="77" name="Freeform: Shape 76">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BEDEC5B-92F6-4B01-83D8-A46218DD5FB6}"/>
              </a:ext>
            </a:extLst>
          </p:cNvPr>
          <p:cNvSpPr>
            <a:spLocks noGrp="1"/>
          </p:cNvSpPr>
          <p:nvPr>
            <p:ph type="title"/>
          </p:nvPr>
        </p:nvSpPr>
        <p:spPr>
          <a:xfrm>
            <a:off x="534473" y="2950387"/>
            <a:ext cx="3052293" cy="3531403"/>
          </a:xfrm>
        </p:spPr>
        <p:txBody>
          <a:bodyPr vert="horz" lIns="91440" tIns="45720" rIns="91440" bIns="45720" rtlCol="0" anchor="t">
            <a:normAutofit/>
          </a:bodyPr>
          <a:lstStyle/>
          <a:p>
            <a:pPr algn="r"/>
            <a:r>
              <a:rPr lang="en-US" sz="1900">
                <a:solidFill>
                  <a:srgbClr val="FFFFFF"/>
                </a:solidFill>
              </a:rPr>
              <a:t>MARKET INSIGHTS OF A.L.S BY TECHNOLOGY(…CONTINUED)</a:t>
            </a:r>
          </a:p>
        </p:txBody>
      </p:sp>
    </p:spTree>
    <p:extLst>
      <p:ext uri="{BB962C8B-B14F-4D97-AF65-F5344CB8AC3E}">
        <p14:creationId xmlns:p14="http://schemas.microsoft.com/office/powerpoint/2010/main" val="2670491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C9010-2863-4DA3-8BC8-CCC92A9970D7}"/>
              </a:ext>
            </a:extLst>
          </p:cNvPr>
          <p:cNvSpPr>
            <a:spLocks noGrp="1"/>
          </p:cNvSpPr>
          <p:nvPr>
            <p:ph type="title"/>
          </p:nvPr>
        </p:nvSpPr>
        <p:spPr/>
        <p:txBody>
          <a:bodyPr/>
          <a:lstStyle/>
          <a:p>
            <a:r>
              <a:rPr lang="en-US" dirty="0"/>
              <a:t>REFERENCES</a:t>
            </a:r>
            <a:endParaRPr lang="en-KE" dirty="0"/>
          </a:p>
        </p:txBody>
      </p:sp>
      <p:sp>
        <p:nvSpPr>
          <p:cNvPr id="3" name="Content Placeholder 2">
            <a:extLst>
              <a:ext uri="{FF2B5EF4-FFF2-40B4-BE49-F238E27FC236}">
                <a16:creationId xmlns:a16="http://schemas.microsoft.com/office/drawing/2014/main" id="{6833C00E-0002-4C74-ACD2-8DAD24A33A17}"/>
              </a:ext>
            </a:extLst>
          </p:cNvPr>
          <p:cNvSpPr>
            <a:spLocks noGrp="1"/>
          </p:cNvSpPr>
          <p:nvPr>
            <p:ph idx="1"/>
          </p:nvPr>
        </p:nvSpPr>
        <p:spPr>
          <a:xfrm>
            <a:off x="413197" y="1452137"/>
            <a:ext cx="10515600" cy="4935783"/>
          </a:xfrm>
        </p:spPr>
        <p:txBody>
          <a:bodyPr>
            <a:normAutofit/>
          </a:bodyPr>
          <a:lstStyle/>
          <a:p>
            <a:pPr marL="431800" indent="-431800">
              <a:lnSpc>
                <a:spcPct val="200000"/>
              </a:lnSpc>
            </a:pPr>
            <a:r>
              <a:rPr lang="en-KE"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A</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nkit. G, and Abhishek, C. (2021). Artificial Lift systems market sizes by technology. Industry Analysis Reports. Accessed on 9</a:t>
            </a:r>
            <a:r>
              <a:rPr lang="en-US" sz="1800" baseline="300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th</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May 2020. Retrieved from </a:t>
            </a:r>
            <a:r>
              <a:rPr lang="en-KE" sz="18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2"/>
              </a:rPr>
              <a:t>Artificial Lift Systems Market Analysis | Industry Share 2021-2027 (gminsights.com)</a:t>
            </a:r>
            <a:endParaRPr lang="en-KE"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431800" indent="-431800">
              <a:lnSpc>
                <a:spcPct val="200000"/>
              </a:lnSpc>
            </a:pPr>
            <a:r>
              <a:rPr lang="en-KE"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Deng, L., Davani, E., Darabi, H., Suicmez, V. S., &amp; Castineira, D. (2018, November). Rapid and comprehensive artificial lift systems performance analysis through data analytics, diagnostics and solution evaluation. In </a:t>
            </a:r>
            <a:r>
              <a:rPr lang="en-KE" sz="18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SPE Middle East Artificial Lift Conference and Exhibition</a:t>
            </a:r>
            <a:r>
              <a:rPr lang="en-KE"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Society of Petroleum Engineers.</a:t>
            </a:r>
            <a:endParaRPr lang="en-KE"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431800" indent="-431800">
              <a:lnSpc>
                <a:spcPct val="200000"/>
              </a:lnSpc>
            </a:pPr>
            <a:r>
              <a:rPr lang="en-KE"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Kolawole, O., Gamadi, T. D., &amp; Bullard, D. (2020). Artificial Lift System Applications in Tight Formations: The State of Knowledge. </a:t>
            </a:r>
            <a:r>
              <a:rPr lang="en-KE" sz="18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SPE Production &amp; Operations</a:t>
            </a:r>
            <a:r>
              <a:rPr lang="en-KE"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KE"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KE" dirty="0"/>
          </a:p>
        </p:txBody>
      </p:sp>
    </p:spTree>
    <p:extLst>
      <p:ext uri="{BB962C8B-B14F-4D97-AF65-F5344CB8AC3E}">
        <p14:creationId xmlns:p14="http://schemas.microsoft.com/office/powerpoint/2010/main" val="3356330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3823605-F9A3-435B-BA23-8865B52382F5}"/>
              </a:ext>
            </a:extLst>
          </p:cNvPr>
          <p:cNvSpPr>
            <a:spLocks noGrp="1"/>
          </p:cNvSpPr>
          <p:nvPr>
            <p:ph idx="1"/>
          </p:nvPr>
        </p:nvSpPr>
        <p:spPr>
          <a:xfrm>
            <a:off x="640080" y="2872899"/>
            <a:ext cx="4243589" cy="3320668"/>
          </a:xfrm>
        </p:spPr>
        <p:txBody>
          <a:bodyPr vert="horz" lIns="91440" tIns="45720" rIns="91440" bIns="45720" rtlCol="0" anchor="t">
            <a:normAutofit/>
          </a:bodyPr>
          <a:lstStyle/>
          <a:p>
            <a:pPr marL="0" indent="0">
              <a:buNone/>
            </a:pPr>
            <a:r>
              <a:rPr lang="en-US" sz="9600" dirty="0"/>
              <a:t>THANK YOU</a:t>
            </a:r>
            <a:endParaRPr lang="en-KE" sz="9600" dirty="0">
              <a:cs typeface="Calibri" panose="020F0502020204030204"/>
            </a:endParaRPr>
          </a:p>
        </p:txBody>
      </p:sp>
      <p:pic>
        <p:nvPicPr>
          <p:cNvPr id="6" name="Picture 6" descr="A picture containing laser, light&#10;&#10;Description automatically generated">
            <a:extLst>
              <a:ext uri="{FF2B5EF4-FFF2-40B4-BE49-F238E27FC236}">
                <a16:creationId xmlns:a16="http://schemas.microsoft.com/office/drawing/2014/main" id="{B3C15A4C-C3DA-46BC-961E-67EA6D3A3455}"/>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0527" r="2305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7" name="TextBox 6">
            <a:extLst>
              <a:ext uri="{FF2B5EF4-FFF2-40B4-BE49-F238E27FC236}">
                <a16:creationId xmlns:a16="http://schemas.microsoft.com/office/drawing/2014/main" id="{96F6189D-D7F7-42C0-8DF1-00ABB8DDC258}"/>
              </a:ext>
            </a:extLst>
          </p:cNvPr>
          <p:cNvSpPr txBox="1"/>
          <p:nvPr/>
        </p:nvSpPr>
        <p:spPr>
          <a:xfrm>
            <a:off x="9857708" y="6657945"/>
            <a:ext cx="2334292"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BY-NC</a:t>
            </a:r>
            <a:r>
              <a:rPr lang="en-US" sz="700">
                <a:solidFill>
                  <a:srgbClr val="FFFFFF"/>
                </a:solidFill>
              </a:rPr>
              <a:t>.</a:t>
            </a:r>
          </a:p>
        </p:txBody>
      </p:sp>
    </p:spTree>
    <p:extLst>
      <p:ext uri="{BB962C8B-B14F-4D97-AF65-F5344CB8AC3E}">
        <p14:creationId xmlns:p14="http://schemas.microsoft.com/office/powerpoint/2010/main" val="3927579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4F4030-97AE-4D46-96AD-D7C80E784BE6}"/>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PROJECT DESCRIPTION</a:t>
            </a:r>
            <a:endParaRPr lang="en-KE" sz="4000">
              <a:solidFill>
                <a:srgbClr val="FFFFFF"/>
              </a:solidFill>
            </a:endParaRPr>
          </a:p>
        </p:txBody>
      </p:sp>
      <p:graphicFrame>
        <p:nvGraphicFramePr>
          <p:cNvPr id="5" name="Content Placeholder 2">
            <a:extLst>
              <a:ext uri="{FF2B5EF4-FFF2-40B4-BE49-F238E27FC236}">
                <a16:creationId xmlns:a16="http://schemas.microsoft.com/office/drawing/2014/main" id="{54BE446D-EB75-49D1-82C3-5F33E638155F}"/>
              </a:ext>
            </a:extLst>
          </p:cNvPr>
          <p:cNvGraphicFramePr>
            <a:graphicFrameLocks noGrp="1"/>
          </p:cNvGraphicFramePr>
          <p:nvPr>
            <p:ph idx="1"/>
            <p:extLst>
              <p:ext uri="{D42A27DB-BD31-4B8C-83A1-F6EECF244321}">
                <p14:modId xmlns:p14="http://schemas.microsoft.com/office/powerpoint/2010/main" val="2474516293"/>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6534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CFFEF053-28CC-401D-A74D-BE07140C8CF6}"/>
              </a:ext>
            </a:extLst>
          </p:cNvPr>
          <p:cNvSpPr>
            <a:spLocks noGrp="1"/>
          </p:cNvSpPr>
          <p:nvPr>
            <p:ph type="title"/>
          </p:nvPr>
        </p:nvSpPr>
        <p:spPr>
          <a:xfrm>
            <a:off x="1014141" y="1450655"/>
            <a:ext cx="3932030" cy="3956690"/>
          </a:xfrm>
        </p:spPr>
        <p:txBody>
          <a:bodyPr anchor="ctr">
            <a:normAutofit/>
          </a:bodyPr>
          <a:lstStyle/>
          <a:p>
            <a:r>
              <a:rPr lang="en-US" sz="8000">
                <a:solidFill>
                  <a:schemeClr val="bg1"/>
                </a:solidFill>
              </a:rPr>
              <a:t>PROJECT GOALS</a:t>
            </a:r>
            <a:endParaRPr lang="en-KE" sz="8000">
              <a:solidFill>
                <a:schemeClr val="bg1"/>
              </a:solidFill>
            </a:endParaRP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9F73CE7-18AD-43C0-BEAE-18464D88A491}"/>
              </a:ext>
            </a:extLst>
          </p:cNvPr>
          <p:cNvSpPr>
            <a:spLocks noGrp="1"/>
          </p:cNvSpPr>
          <p:nvPr>
            <p:ph idx="1"/>
          </p:nvPr>
        </p:nvSpPr>
        <p:spPr>
          <a:xfrm>
            <a:off x="6096000" y="1108061"/>
            <a:ext cx="5008901" cy="4571972"/>
          </a:xfrm>
        </p:spPr>
        <p:txBody>
          <a:bodyPr anchor="ctr">
            <a:normAutofit/>
          </a:bodyPr>
          <a:lstStyle/>
          <a:p>
            <a:pPr indent="396240"/>
            <a:r>
              <a:rPr lang="en-US" sz="19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Conduct a comparative study of performance sucker rod and ESP lifting system on a producing oil well data in the Niger Delta using a prosper software for the design  and simulation. </a:t>
            </a:r>
          </a:p>
          <a:p>
            <a:pPr indent="396240"/>
            <a:r>
              <a:rPr lang="en-US" sz="1900">
                <a:solidFill>
                  <a:schemeClr val="bg1"/>
                </a:solidFill>
                <a:latin typeface="Times New Roman" panose="02020603050405020304" pitchFamily="18" charset="0"/>
                <a:ea typeface="Calibri" panose="020F0502020204030204" pitchFamily="34" charset="0"/>
                <a:cs typeface="Times New Roman" panose="02020603050405020304" pitchFamily="18" charset="0"/>
              </a:rPr>
              <a:t>Investigate the </a:t>
            </a:r>
            <a:r>
              <a:rPr lang="en-US" sz="19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oil and gas operators, production engineers, especially those operating in the Niger Delta region where issues like water breakthrough leaks to early liquid loading which in-turn affects production rate followed by a decline in the oil flow rate and adverse economic in return.</a:t>
            </a:r>
          </a:p>
          <a:p>
            <a:pPr indent="396240"/>
            <a:r>
              <a:rPr lang="en-US" sz="19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Determine factors that determine the most viable method for the artificial lift techniques are well geometries and fluid properties among other technical factors.  </a:t>
            </a:r>
            <a:endParaRPr lang="en-KE" sz="19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KE" sz="1900">
              <a:solidFill>
                <a:schemeClr val="bg1"/>
              </a:solidFill>
            </a:endParaRPr>
          </a:p>
        </p:txBody>
      </p:sp>
    </p:spTree>
    <p:extLst>
      <p:ext uri="{BB962C8B-B14F-4D97-AF65-F5344CB8AC3E}">
        <p14:creationId xmlns:p14="http://schemas.microsoft.com/office/powerpoint/2010/main" val="2428383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0AFA60D8-1006-48CD-9522-B44CA905C34C}"/>
              </a:ext>
            </a:extLst>
          </p:cNvPr>
          <p:cNvSpPr>
            <a:spLocks noGrp="1"/>
          </p:cNvSpPr>
          <p:nvPr>
            <p:ph type="title"/>
          </p:nvPr>
        </p:nvSpPr>
        <p:spPr>
          <a:xfrm>
            <a:off x="838200" y="118042"/>
            <a:ext cx="4707671" cy="1225650"/>
          </a:xfrm>
        </p:spPr>
        <p:txBody>
          <a:bodyPr anchor="b">
            <a:normAutofit/>
          </a:bodyPr>
          <a:lstStyle/>
          <a:p>
            <a:r>
              <a:rPr lang="en-US" sz="3500">
                <a:solidFill>
                  <a:schemeClr val="bg1"/>
                </a:solidFill>
              </a:rPr>
              <a:t>GENERAL FACTORS FOR ARTIFICIAL LIFT SYSTEMS</a:t>
            </a:r>
            <a:endParaRPr lang="en-KE" sz="3500">
              <a:solidFill>
                <a:schemeClr val="bg1"/>
              </a:solidFill>
            </a:endParaRPr>
          </a:p>
        </p:txBody>
      </p:sp>
      <p:cxnSp>
        <p:nvCxnSpPr>
          <p:cNvPr id="20" name="Straight Connector 19">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C83A3A0-CA66-44A5-834C-CCB3A6BDE849}"/>
              </a:ext>
            </a:extLst>
          </p:cNvPr>
          <p:cNvSpPr>
            <a:spLocks noGrp="1"/>
          </p:cNvSpPr>
          <p:nvPr>
            <p:ph idx="1"/>
          </p:nvPr>
        </p:nvSpPr>
        <p:spPr>
          <a:xfrm>
            <a:off x="610222" y="1463494"/>
            <a:ext cx="5736700" cy="5372992"/>
          </a:xfrm>
        </p:spPr>
        <p:txBody>
          <a:bodyPr vert="horz" lIns="91440" tIns="45720" rIns="91440" bIns="45720" rtlCol="0" anchor="t">
            <a:noAutofit/>
          </a:bodyPr>
          <a:lstStyle/>
          <a:p>
            <a:pPr marL="342900" lvl="0" indent="-342900">
              <a:buFont typeface="+mj-lt"/>
              <a:buAutoNum type="alphaLcParenR"/>
            </a:pPr>
            <a:r>
              <a:rPr lang="en-US" sz="2400" dirty="0">
                <a:solidFill>
                  <a:schemeClr val="bg1"/>
                </a:solidFill>
                <a:effectLst/>
                <a:latin typeface="Times New Roman"/>
                <a:ea typeface="Calibri" panose="020F0502020204030204" pitchFamily="34" charset="0"/>
                <a:cs typeface="Times New Roman"/>
              </a:rPr>
              <a:t>Well geometry; Azimuth angle and Dogleg severity that affects the system reliability with the wear between sucker rods and tubing. The dog-leg severity affects the integrity of power cables with seals and engines.</a:t>
            </a:r>
          </a:p>
          <a:p>
            <a:pPr marL="342900" lvl="0" indent="-342900">
              <a:buFont typeface="+mj-lt"/>
              <a:buAutoNum type="alphaLcParenR"/>
            </a:pPr>
            <a:r>
              <a:rPr lang="en-US" sz="2400" dirty="0">
                <a:solidFill>
                  <a:schemeClr val="bg1"/>
                </a:solidFill>
                <a:effectLst/>
                <a:latin typeface="Times New Roman"/>
                <a:ea typeface="Calibri" panose="020F0502020204030204" pitchFamily="34" charset="0"/>
                <a:cs typeface="Times New Roman"/>
              </a:rPr>
              <a:t>Gas Handling; PCP and SRP volumetric efficiencies, mechanical/ natural gas separation, heterogenous pressure distribution.</a:t>
            </a:r>
            <a:endParaRPr lang="en-KE" sz="2400">
              <a:solidFill>
                <a:schemeClr val="bg1"/>
              </a:solidFill>
              <a:effectLst/>
              <a:latin typeface="Times New Roman"/>
              <a:ea typeface="Calibri" panose="020F0502020204030204" pitchFamily="34" charset="0"/>
              <a:cs typeface="Times New Roman"/>
            </a:endParaRPr>
          </a:p>
          <a:p>
            <a:pPr marL="342900" lvl="0" indent="-342900">
              <a:buFont typeface="+mj-lt"/>
              <a:buAutoNum type="alphaLcParenR"/>
            </a:pPr>
            <a:r>
              <a:rPr lang="en-US" sz="2400" dirty="0">
                <a:solidFill>
                  <a:schemeClr val="bg1"/>
                </a:solidFill>
                <a:effectLst/>
                <a:latin typeface="Times New Roman"/>
                <a:ea typeface="Calibri" panose="020F0502020204030204" pitchFamily="34" charset="0"/>
                <a:cs typeface="Times New Roman"/>
              </a:rPr>
              <a:t>Fluid compatibility; stator’s elastomer ability to work with wellbore fluids.</a:t>
            </a:r>
            <a:endParaRPr lang="en-KE" sz="2400">
              <a:solidFill>
                <a:schemeClr val="bg1"/>
              </a:solidFill>
              <a:effectLst/>
              <a:latin typeface="Times New Roman"/>
              <a:ea typeface="Calibri" panose="020F0502020204030204" pitchFamily="34" charset="0"/>
              <a:cs typeface="Times New Roman"/>
            </a:endParaRPr>
          </a:p>
          <a:p>
            <a:pPr marL="342900" lvl="0" indent="-342900">
              <a:buFont typeface="+mj-lt"/>
              <a:buAutoNum type="alphaLcParenR"/>
            </a:pPr>
            <a:r>
              <a:rPr lang="en-US" sz="2400" dirty="0">
                <a:solidFill>
                  <a:schemeClr val="bg1"/>
                </a:solidFill>
                <a:effectLst/>
                <a:latin typeface="Times New Roman"/>
                <a:ea typeface="Calibri" panose="020F0502020204030204" pitchFamily="34" charset="0"/>
                <a:cs typeface="Times New Roman"/>
              </a:rPr>
              <a:t>Flow rate flexibility; capability to handle the vast rate of oil production with lack of design alteration in the sub-surface or surface installations.</a:t>
            </a:r>
            <a:endParaRPr lang="en-KE" sz="2400">
              <a:solidFill>
                <a:schemeClr val="bg1"/>
              </a:solidFill>
              <a:effectLst/>
              <a:latin typeface="Times New Roman"/>
              <a:ea typeface="Calibri" panose="020F0502020204030204" pitchFamily="34" charset="0"/>
              <a:cs typeface="Times New Roman"/>
            </a:endParaRPr>
          </a:p>
          <a:p>
            <a:pPr marL="0" indent="0">
              <a:buNone/>
            </a:pPr>
            <a:endParaRPr lang="en-KE" sz="16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KE" sz="1600">
              <a:solidFill>
                <a:schemeClr val="bg1"/>
              </a:solidFill>
            </a:endParaRPr>
          </a:p>
        </p:txBody>
      </p:sp>
      <p:cxnSp>
        <p:nvCxnSpPr>
          <p:cNvPr id="22" name="Straight Connector 21">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4" descr="Venezuelan oil production may tumble 20% by the end of ...">
            <a:extLst>
              <a:ext uri="{FF2B5EF4-FFF2-40B4-BE49-F238E27FC236}">
                <a16:creationId xmlns:a16="http://schemas.microsoft.com/office/drawing/2014/main" id="{FA4AC66F-B7A8-4E28-8C1A-044122B047CD}"/>
              </a:ext>
            </a:extLst>
          </p:cNvPr>
          <p:cNvPicPr>
            <a:picLocks noChangeAspect="1"/>
          </p:cNvPicPr>
          <p:nvPr/>
        </p:nvPicPr>
        <p:blipFill rotWithShape="1">
          <a:blip r:embed="rId2"/>
          <a:srcRect l="18588" r="34934"/>
          <a:stretch/>
        </p:blipFill>
        <p:spPr>
          <a:xfrm>
            <a:off x="6525453" y="10"/>
            <a:ext cx="5666547" cy="6857990"/>
          </a:xfrm>
          <a:prstGeom prst="rect">
            <a:avLst/>
          </a:prstGeom>
        </p:spPr>
      </p:pic>
    </p:spTree>
    <p:extLst>
      <p:ext uri="{BB962C8B-B14F-4D97-AF65-F5344CB8AC3E}">
        <p14:creationId xmlns:p14="http://schemas.microsoft.com/office/powerpoint/2010/main" val="861774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4C3F1EA7-9EA9-4332-8A4C-75559391CBA3}"/>
              </a:ext>
            </a:extLst>
          </p:cNvPr>
          <p:cNvSpPr>
            <a:spLocks noGrp="1"/>
          </p:cNvSpPr>
          <p:nvPr>
            <p:ph type="title"/>
          </p:nvPr>
        </p:nvSpPr>
        <p:spPr>
          <a:xfrm>
            <a:off x="922635" y="1250575"/>
            <a:ext cx="4604274" cy="4163210"/>
          </a:xfrm>
        </p:spPr>
        <p:txBody>
          <a:bodyPr anchor="ctr">
            <a:normAutofit/>
          </a:bodyPr>
          <a:lstStyle/>
          <a:p>
            <a:r>
              <a:rPr lang="en-US" sz="5600">
                <a:solidFill>
                  <a:schemeClr val="bg1"/>
                </a:solidFill>
              </a:rPr>
              <a:t>GENERAL FACTORS FOR ARTIFICIAL LIFT SYSTEMS (…continued)</a:t>
            </a:r>
            <a:endParaRPr lang="en-KE" sz="5600">
              <a:solidFill>
                <a:schemeClr val="bg1"/>
              </a:solidFill>
            </a:endParaRPr>
          </a:p>
        </p:txBody>
      </p:sp>
      <p:sp>
        <p:nvSpPr>
          <p:cNvPr id="10" name="Rectangle 9">
            <a:extLst>
              <a:ext uri="{FF2B5EF4-FFF2-40B4-BE49-F238E27FC236}">
                <a16:creationId xmlns:a16="http://schemas.microsoft.com/office/drawing/2014/main" id="{C2C57604-0CFD-4023-B9BD-107166A25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6476" y="1100949"/>
            <a:ext cx="4996593"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BC2C3B0-CC07-495B-B308-2E1C27D5814C}"/>
              </a:ext>
            </a:extLst>
          </p:cNvPr>
          <p:cNvSpPr>
            <a:spLocks noGrp="1"/>
          </p:cNvSpPr>
          <p:nvPr>
            <p:ph idx="1"/>
          </p:nvPr>
        </p:nvSpPr>
        <p:spPr>
          <a:xfrm>
            <a:off x="6293224" y="860612"/>
            <a:ext cx="4797909" cy="5023821"/>
          </a:xfrm>
        </p:spPr>
        <p:txBody>
          <a:bodyPr anchor="ctr">
            <a:normAutofit/>
          </a:bodyPr>
          <a:lstStyle/>
          <a:p>
            <a:pPr marL="342900" marR="0" lvl="0" indent="-342900" defTabSz="914400" rtl="0" eaLnBrk="1" fontAlgn="auto" latinLnBrk="0" hangingPunct="1">
              <a:spcBef>
                <a:spcPts val="1000"/>
              </a:spcBef>
              <a:spcAft>
                <a:spcPts val="0"/>
              </a:spcAft>
              <a:buClrTx/>
              <a:buSzTx/>
              <a:buFont typeface="+mj-lt"/>
              <a:buAutoNum type="alphaLcParenR"/>
              <a:tabLst/>
              <a:defRPr/>
            </a:pPr>
            <a:r>
              <a:rPr kumimoji="0" lang="en-US" sz="1600" b="0" i="0" u="none" strike="noStrike" kern="1200" cap="none" spc="0" normalizeH="0" baseline="0" noProof="0">
                <a:ln>
                  <a:noFill/>
                </a:ln>
                <a:solidFill>
                  <a:schemeClr val="bg1"/>
                </a:solidFill>
                <a:effectLst/>
                <a:uLnTx/>
                <a:uFillTx/>
                <a:latin typeface="Times New Roman" panose="02020603050405020304" pitchFamily="18" charset="0"/>
                <a:ea typeface="Calibri" panose="020F0502020204030204" pitchFamily="34" charset="0"/>
                <a:cs typeface="Times New Roman" panose="02020603050405020304" pitchFamily="18" charset="0"/>
              </a:rPr>
              <a:t>Production uncertainties; ability to prevent the pump-off conditions through increasing the liquid’s flow rates, downhole temperatures &amp; pressures, motor failures modifications.</a:t>
            </a:r>
            <a:endParaRPr kumimoji="0" lang="en-KE" sz="1600" b="0" i="0" u="none" strike="noStrike" kern="1200" cap="none" spc="0" normalizeH="0" baseline="0" noProof="0">
              <a:ln>
                <a:noFill/>
              </a:ln>
              <a:solidFill>
                <a:schemeClr val="bg1"/>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defTabSz="914400" rtl="0" eaLnBrk="1" fontAlgn="auto" latinLnBrk="0" hangingPunct="1">
              <a:spcBef>
                <a:spcPts val="1000"/>
              </a:spcBef>
              <a:spcAft>
                <a:spcPts val="0"/>
              </a:spcAft>
              <a:buClrTx/>
              <a:buSzTx/>
              <a:buFont typeface="+mj-lt"/>
              <a:buAutoNum type="alphaLcParenR"/>
              <a:tabLst/>
              <a:defRPr/>
            </a:pPr>
            <a:r>
              <a:rPr kumimoji="0" lang="en-US" sz="1600" b="0" i="0" u="none" strike="noStrike" kern="1200" cap="none" spc="0" normalizeH="0" baseline="0" noProof="0">
                <a:ln>
                  <a:noFill/>
                </a:ln>
                <a:solidFill>
                  <a:schemeClr val="bg1"/>
                </a:solidFill>
                <a:effectLst/>
                <a:uLnTx/>
                <a:uFillTx/>
                <a:latin typeface="Times New Roman" panose="02020603050405020304" pitchFamily="18" charset="0"/>
                <a:ea typeface="Calibri" panose="020F0502020204030204" pitchFamily="34" charset="0"/>
                <a:cs typeface="Times New Roman" panose="02020603050405020304" pitchFamily="18" charset="0"/>
              </a:rPr>
              <a:t>Well depth; ability to handle the increasing hydraulic horsepower, limitations of maximum mechanical capacities (sucker rods), injection pressures and transmitted power.</a:t>
            </a:r>
            <a:endParaRPr kumimoji="0" lang="en-KE" sz="1600" b="0" i="0" u="none" strike="noStrike" kern="1200" cap="none" spc="0" normalizeH="0" baseline="0" noProof="0">
              <a:ln>
                <a:noFill/>
              </a:ln>
              <a:solidFill>
                <a:schemeClr val="bg1"/>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defTabSz="914400" rtl="0" eaLnBrk="1" fontAlgn="auto" latinLnBrk="0" hangingPunct="1">
              <a:spcBef>
                <a:spcPts val="1000"/>
              </a:spcBef>
              <a:spcAft>
                <a:spcPts val="0"/>
              </a:spcAft>
              <a:buClrTx/>
              <a:buSzTx/>
              <a:buFont typeface="+mj-lt"/>
              <a:buAutoNum type="alphaLcParenR"/>
              <a:tabLst/>
              <a:defRPr/>
            </a:pPr>
            <a:r>
              <a:rPr kumimoji="0" lang="en-US" sz="1600" b="0" i="0" u="none" strike="noStrike" kern="1200" cap="none" spc="0" normalizeH="0" baseline="0" noProof="0">
                <a:ln>
                  <a:noFill/>
                </a:ln>
                <a:solidFill>
                  <a:schemeClr val="bg1"/>
                </a:solidFill>
                <a:effectLst/>
                <a:uLnTx/>
                <a:uFillTx/>
                <a:latin typeface="Times New Roman" panose="02020603050405020304" pitchFamily="18" charset="0"/>
                <a:ea typeface="Calibri" panose="020F0502020204030204" pitchFamily="34" charset="0"/>
                <a:cs typeface="Times New Roman" panose="02020603050405020304" pitchFamily="18" charset="0"/>
              </a:rPr>
              <a:t>Down-hole temperatures; effect of elastomer’s swelling rates, mechanical degradation, cable and motor’s dielectric properties, material’s temperature resistance, compatibility test conditions.</a:t>
            </a:r>
            <a:endParaRPr kumimoji="0" lang="en-KE" sz="1600" b="0" i="0" u="none" strike="noStrike" kern="1200" cap="none" spc="0" normalizeH="0" baseline="0" noProof="0">
              <a:ln>
                <a:noFill/>
              </a:ln>
              <a:solidFill>
                <a:schemeClr val="bg1"/>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defTabSz="914400" rtl="0" eaLnBrk="1" fontAlgn="auto" latinLnBrk="0" hangingPunct="1">
              <a:spcBef>
                <a:spcPts val="1000"/>
              </a:spcBef>
              <a:spcAft>
                <a:spcPts val="0"/>
              </a:spcAft>
              <a:buClrTx/>
              <a:buSzTx/>
              <a:buFont typeface="+mj-lt"/>
              <a:buAutoNum type="alphaLcParenR"/>
              <a:tabLst/>
              <a:defRPr/>
            </a:pPr>
            <a:r>
              <a:rPr kumimoji="0" lang="en-US" sz="1600" b="0" i="0" u="none" strike="noStrike" kern="1200" cap="none" spc="0" normalizeH="0" baseline="0" noProof="0">
                <a:ln>
                  <a:noFill/>
                </a:ln>
                <a:solidFill>
                  <a:schemeClr val="bg1"/>
                </a:solidFill>
                <a:effectLst/>
                <a:uLnTx/>
                <a:uFillTx/>
                <a:latin typeface="Times New Roman" panose="02020603050405020304" pitchFamily="18" charset="0"/>
                <a:ea typeface="Calibri" panose="020F0502020204030204" pitchFamily="34" charset="0"/>
                <a:cs typeface="Times New Roman" panose="02020603050405020304" pitchFamily="18" charset="0"/>
              </a:rPr>
              <a:t>Solids handling; management of sand production from wells using superficial pumps while mitigating the stability conditions.</a:t>
            </a:r>
            <a:endParaRPr kumimoji="0" lang="en-KE" sz="1600" b="0" i="0" u="none" strike="noStrike" kern="1200" cap="none" spc="0" normalizeH="0" baseline="0" noProof="0">
              <a:ln>
                <a:noFill/>
              </a:ln>
              <a:solidFill>
                <a:schemeClr val="bg1"/>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defTabSz="914400" rtl="0" eaLnBrk="1" fontAlgn="auto" latinLnBrk="0" hangingPunct="1">
              <a:spcBef>
                <a:spcPts val="1000"/>
              </a:spcBef>
              <a:spcAft>
                <a:spcPts val="0"/>
              </a:spcAft>
              <a:buClrTx/>
              <a:buSzTx/>
              <a:buFont typeface="+mj-lt"/>
              <a:buAutoNum type="alphaLcParenR"/>
              <a:tabLst/>
              <a:defRPr/>
            </a:pPr>
            <a:r>
              <a:rPr kumimoji="0" lang="en-US" sz="1600" b="0" i="0" u="none" strike="noStrike" kern="1200" cap="none" spc="0" normalizeH="0" baseline="0" noProof="0">
                <a:ln>
                  <a:noFill/>
                </a:ln>
                <a:solidFill>
                  <a:schemeClr val="bg1"/>
                </a:solidFill>
                <a:effectLst/>
                <a:uLnTx/>
                <a:uFillTx/>
                <a:latin typeface="Times New Roman" panose="02020603050405020304" pitchFamily="18" charset="0"/>
                <a:ea typeface="Calibri" panose="020F0502020204030204" pitchFamily="34" charset="0"/>
                <a:cs typeface="Times New Roman" panose="02020603050405020304" pitchFamily="18" charset="0"/>
              </a:rPr>
              <a:t>Slim Hole wells; outer and inner casing diameter dimensions and its relation to pump and motor transmission</a:t>
            </a:r>
            <a:endParaRPr lang="en-KE" sz="1600">
              <a:solidFill>
                <a:schemeClr val="bg1"/>
              </a:solidFill>
            </a:endParaRPr>
          </a:p>
        </p:txBody>
      </p:sp>
    </p:spTree>
    <p:extLst>
      <p:ext uri="{BB962C8B-B14F-4D97-AF65-F5344CB8AC3E}">
        <p14:creationId xmlns:p14="http://schemas.microsoft.com/office/powerpoint/2010/main" val="3196070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F56277E-2618-4B30-B571-1EA219D41D44}"/>
              </a:ext>
            </a:extLst>
          </p:cNvPr>
          <p:cNvSpPr>
            <a:spLocks noGrp="1"/>
          </p:cNvSpPr>
          <p:nvPr>
            <p:ph type="title"/>
          </p:nvPr>
        </p:nvSpPr>
        <p:spPr>
          <a:xfrm>
            <a:off x="6234865" y="568517"/>
            <a:ext cx="5248221" cy="1067209"/>
          </a:xfrm>
        </p:spPr>
        <p:txBody>
          <a:bodyPr>
            <a:normAutofit/>
          </a:bodyPr>
          <a:lstStyle/>
          <a:p>
            <a:pPr marL="342900" lvl="0" indent="-342900">
              <a:spcBef>
                <a:spcPts val="200"/>
              </a:spcBef>
            </a:pPr>
            <a:r>
              <a:rPr lang="en-US" sz="3400" b="1">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rPr>
              <a:t>Electrical submersible pumps.</a:t>
            </a:r>
            <a:br>
              <a:rPr lang="en-KE" sz="3400" b="1">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rPr>
            </a:br>
            <a:endParaRPr lang="en-KE" sz="3400">
              <a:solidFill>
                <a:schemeClr val="bg1"/>
              </a:solidFill>
            </a:endParaRPr>
          </a:p>
        </p:txBody>
      </p:sp>
      <p:pic>
        <p:nvPicPr>
          <p:cNvPr id="4" name="Picture 4" descr="A picture containing indoor, yellow, orange&#10;&#10;Description automatically generated">
            <a:extLst>
              <a:ext uri="{FF2B5EF4-FFF2-40B4-BE49-F238E27FC236}">
                <a16:creationId xmlns:a16="http://schemas.microsoft.com/office/drawing/2014/main" id="{131AC7BD-359B-4C52-863C-BC37437E6FD8}"/>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7348" r="16318"/>
          <a:stretch/>
        </p:blipFill>
        <p:spPr>
          <a:xfrm>
            <a:off x="739959" y="1095407"/>
            <a:ext cx="4754947" cy="4754947"/>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ln w="28575">
            <a:noFill/>
          </a:ln>
        </p:spPr>
      </p:pic>
      <p:grpSp>
        <p:nvGrpSpPr>
          <p:cNvPr id="17" name="Group 16">
            <a:extLst>
              <a:ext uri="{FF2B5EF4-FFF2-40B4-BE49-F238E27FC236}">
                <a16:creationId xmlns:a16="http://schemas.microsoft.com/office/drawing/2014/main" id="{B894EFA8-F425-4D19-A94B-445388B31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8" name="Freeform: Shape 17">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9" name="Freeform: Shape 18">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3" name="Content Placeholder 2">
            <a:extLst>
              <a:ext uri="{FF2B5EF4-FFF2-40B4-BE49-F238E27FC236}">
                <a16:creationId xmlns:a16="http://schemas.microsoft.com/office/drawing/2014/main" id="{90384FBE-5606-45A3-B721-1E156065EEAA}"/>
              </a:ext>
            </a:extLst>
          </p:cNvPr>
          <p:cNvSpPr>
            <a:spLocks noGrp="1"/>
          </p:cNvSpPr>
          <p:nvPr>
            <p:ph idx="1"/>
          </p:nvPr>
        </p:nvSpPr>
        <p:spPr>
          <a:xfrm>
            <a:off x="6234868" y="1820369"/>
            <a:ext cx="5217173" cy="4351338"/>
          </a:xfrm>
        </p:spPr>
        <p:txBody>
          <a:bodyPr>
            <a:normAutofit/>
          </a:bodyPr>
          <a:lstStyle/>
          <a:p>
            <a:pPr indent="396240"/>
            <a:r>
              <a:rPr lang="en-US" sz="15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It is the second most widely applicable A.L.S  with over 100,000 operating pumps worldwide. The technology</a:t>
            </a:r>
            <a:r>
              <a:rPr lang="en-KE" sz="15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consist</a:t>
            </a:r>
            <a:r>
              <a:rPr lang="en-US" sz="15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a:t>
            </a:r>
            <a:r>
              <a:rPr lang="en-KE" sz="15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of </a:t>
            </a:r>
            <a:r>
              <a:rPr lang="en-US" sz="15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switchboard, junction boxes, wellhead, power cables, gas separator, protector and motors. Other popular modifications include the use of </a:t>
            </a:r>
            <a:r>
              <a:rPr lang="en-KE" sz="15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variable speed-drive</a:t>
            </a:r>
            <a:r>
              <a:rPr lang="en-US" sz="15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a:t>
            </a:r>
            <a:r>
              <a:rPr lang="en-KE" sz="15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(V</a:t>
            </a:r>
            <a:r>
              <a:rPr lang="en-US" sz="15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a:t>
            </a:r>
            <a:r>
              <a:rPr lang="en-KE" sz="15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   </a:t>
            </a:r>
          </a:p>
          <a:p>
            <a:pPr indent="396240"/>
            <a:r>
              <a:rPr lang="en-US" sz="15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The ESP performance description uses characteristic pump performances plots. These plots show the relationship between the pressure rise (head) and flow rate through the pump, the horsepower requirements and the pump efficiency, all for a certain rotational speed. </a:t>
            </a:r>
          </a:p>
          <a:p>
            <a:pPr indent="396240"/>
            <a:r>
              <a:rPr lang="en-US" sz="15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The plots are created by the pump manufacturer based on tests with water as test fluid. Usually for a multistage pump only one pump stage is displayed in such a plot. </a:t>
            </a:r>
          </a:p>
          <a:p>
            <a:pPr indent="396240"/>
            <a:r>
              <a:rPr lang="en-US" sz="15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90% of all oil-producing  wells need artificial lift. The electrical submersible pump (ESP)  came as an artificial lift system in 1927. Today ESPs are the second most common artificial lift method, with over 100,000 pumps operating globally.</a:t>
            </a:r>
            <a:endParaRPr lang="en-KE" sz="15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21"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22" name="Freeform: Shape 21">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TextBox 4">
            <a:extLst>
              <a:ext uri="{FF2B5EF4-FFF2-40B4-BE49-F238E27FC236}">
                <a16:creationId xmlns:a16="http://schemas.microsoft.com/office/drawing/2014/main" id="{372B9ED3-FA3C-4725-BD61-A46F08715CFD}"/>
              </a:ext>
            </a:extLst>
          </p:cNvPr>
          <p:cNvSpPr txBox="1"/>
          <p:nvPr/>
        </p:nvSpPr>
        <p:spPr>
          <a:xfrm>
            <a:off x="9870532" y="6657945"/>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844161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28701B50-A0CA-4050-A43E-21CD650135B4}"/>
              </a:ext>
            </a:extLst>
          </p:cNvPr>
          <p:cNvSpPr>
            <a:spLocks noGrp="1"/>
          </p:cNvSpPr>
          <p:nvPr>
            <p:ph type="title"/>
          </p:nvPr>
        </p:nvSpPr>
        <p:spPr>
          <a:xfrm>
            <a:off x="922635" y="1250575"/>
            <a:ext cx="4604274" cy="4163210"/>
          </a:xfrm>
        </p:spPr>
        <p:txBody>
          <a:bodyPr anchor="ctr">
            <a:normAutofit/>
          </a:bodyPr>
          <a:lstStyle/>
          <a:p>
            <a:r>
              <a:rPr lang="en-US" sz="6800" b="1">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rPr>
              <a:t>Electrical submersible pumps</a:t>
            </a:r>
            <a:endParaRPr lang="en-KE" sz="6800">
              <a:solidFill>
                <a:schemeClr val="bg1"/>
              </a:solidFill>
            </a:endParaRPr>
          </a:p>
        </p:txBody>
      </p:sp>
      <p:sp>
        <p:nvSpPr>
          <p:cNvPr id="10" name="Rectangle 9">
            <a:extLst>
              <a:ext uri="{FF2B5EF4-FFF2-40B4-BE49-F238E27FC236}">
                <a16:creationId xmlns:a16="http://schemas.microsoft.com/office/drawing/2014/main" id="{C2C57604-0CFD-4023-B9BD-107166A25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6476" y="1100949"/>
            <a:ext cx="4996593"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3988E2F-2312-46D6-8E37-4B84E3E5F1EC}"/>
              </a:ext>
            </a:extLst>
          </p:cNvPr>
          <p:cNvSpPr>
            <a:spLocks noGrp="1"/>
          </p:cNvSpPr>
          <p:nvPr>
            <p:ph idx="1"/>
          </p:nvPr>
        </p:nvSpPr>
        <p:spPr>
          <a:xfrm>
            <a:off x="6293224" y="860612"/>
            <a:ext cx="4797909" cy="5023821"/>
          </a:xfrm>
        </p:spPr>
        <p:txBody>
          <a:bodyPr anchor="ctr">
            <a:normAutofit/>
          </a:bodyPr>
          <a:lstStyle/>
          <a:p>
            <a:pPr indent="396240"/>
            <a:r>
              <a:rPr lang="en-US" sz="16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The ESP consists of a centrifugal pump mounted on an electrical motor. Centrifugal pump increases their fluid pressure by changing the kinetic energy since they are dynamic components. </a:t>
            </a:r>
          </a:p>
          <a:p>
            <a:pPr indent="396240"/>
            <a:r>
              <a:rPr lang="en-US" sz="16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ESP applications are mostly in multistage pumps with small diameters and many stages. This design makes them useful for smaller wellbores because of their ability to increase high-pressure.</a:t>
            </a:r>
          </a:p>
          <a:p>
            <a:pPr indent="396240"/>
            <a:r>
              <a:rPr lang="en-US" sz="16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They range from low-medium viscosity when handling liquids, ranging from low to medium viscosities.</a:t>
            </a:r>
          </a:p>
          <a:p>
            <a:pPr indent="396240"/>
            <a:r>
              <a:rPr lang="en-US" sz="16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P</a:t>
            </a:r>
            <a:r>
              <a:rPr lang="en-US" sz="16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erformance is characterized by the relationship between pump’s flow rate and the increasing pressure for various rotational speeds.</a:t>
            </a:r>
          </a:p>
          <a:p>
            <a:pPr indent="396240"/>
            <a:r>
              <a:rPr lang="en-US" sz="16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This relationship is usually shown in characteristic pump performance curve plots. The performance curves are based on tests done by pump manufacturers using water as test fluid. </a:t>
            </a:r>
            <a:endParaRPr lang="en-KE" sz="16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KE" sz="1600">
              <a:solidFill>
                <a:schemeClr val="bg1"/>
              </a:solidFill>
            </a:endParaRPr>
          </a:p>
        </p:txBody>
      </p:sp>
    </p:spTree>
    <p:extLst>
      <p:ext uri="{BB962C8B-B14F-4D97-AF65-F5344CB8AC3E}">
        <p14:creationId xmlns:p14="http://schemas.microsoft.com/office/powerpoint/2010/main" val="160164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3CC67E8-3D71-48B9-BECF-2AFED7A0DF9A}"/>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ESP SELECTION CRITERIA</a:t>
            </a:r>
            <a:endParaRPr lang="en-KE" sz="4000">
              <a:solidFill>
                <a:srgbClr val="FFFFFF"/>
              </a:solidFill>
            </a:endParaRPr>
          </a:p>
        </p:txBody>
      </p:sp>
      <p:graphicFrame>
        <p:nvGraphicFramePr>
          <p:cNvPr id="5" name="Content Placeholder 2">
            <a:extLst>
              <a:ext uri="{FF2B5EF4-FFF2-40B4-BE49-F238E27FC236}">
                <a16:creationId xmlns:a16="http://schemas.microsoft.com/office/drawing/2014/main" id="{097FE0B9-7F94-4795-A15D-135FD3B71DD9}"/>
              </a:ext>
            </a:extLst>
          </p:cNvPr>
          <p:cNvGraphicFramePr>
            <a:graphicFrameLocks noGrp="1"/>
          </p:cNvGraphicFramePr>
          <p:nvPr>
            <p:ph idx="1"/>
            <p:extLst>
              <p:ext uri="{D42A27DB-BD31-4B8C-83A1-F6EECF244321}">
                <p14:modId xmlns:p14="http://schemas.microsoft.com/office/powerpoint/2010/main" val="2043026546"/>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9582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AEBFCD5-5356-4326-8D39-8235A46CD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0809" y="1187311"/>
            <a:ext cx="5089552" cy="4483379"/>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14848-248A-47DD-88E0-95099D951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301" y="1178924"/>
            <a:ext cx="5089552" cy="448337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18BDA89-0D2C-4C4E-99F6-D7A220FE4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3787" y="1130846"/>
            <a:ext cx="5039475" cy="4439266"/>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aphic 38">
            <a:extLst>
              <a:ext uri="{FF2B5EF4-FFF2-40B4-BE49-F238E27FC236}">
                <a16:creationId xmlns:a16="http://schemas.microsoft.com/office/drawing/2014/main" id="{6B67BE95-96EF-433C-9F29-B0732AA6B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040" y="1424181"/>
            <a:ext cx="1355538" cy="503582"/>
            <a:chOff x="2267504" y="2540250"/>
            <a:chExt cx="1990951" cy="739640"/>
          </a:xfrm>
          <a:solidFill>
            <a:schemeClr val="bg1"/>
          </a:solidFill>
        </p:grpSpPr>
        <p:sp>
          <p:nvSpPr>
            <p:cNvPr id="17" name="Freeform: Shape 16">
              <a:extLst>
                <a:ext uri="{FF2B5EF4-FFF2-40B4-BE49-F238E27FC236}">
                  <a16:creationId xmlns:a16="http://schemas.microsoft.com/office/drawing/2014/main" id="{AD324976-1596-4B76-A61C-5626816B24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C44DEF24-FB22-48A2-8257-B97AD7E1AA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20" name="Graphic 212">
            <a:extLst>
              <a:ext uri="{FF2B5EF4-FFF2-40B4-BE49-F238E27FC236}">
                <a16:creationId xmlns:a16="http://schemas.microsoft.com/office/drawing/2014/main" id="{7CE98B01-ED41-482F-AFA1-19C7FA7C0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502" y="629793"/>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B9CABDD0-8DF6-4974-A224-9A2A81778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502" y="629793"/>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24" name="Graphic 4">
            <a:extLst>
              <a:ext uri="{FF2B5EF4-FFF2-40B4-BE49-F238E27FC236}">
                <a16:creationId xmlns:a16="http://schemas.microsoft.com/office/drawing/2014/main" id="{D6E8B984-55B9-4A62-A043-997D00F0AE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32680" y="5188771"/>
            <a:ext cx="1076787" cy="1076789"/>
            <a:chOff x="5829300" y="3162300"/>
            <a:chExt cx="532256" cy="532257"/>
          </a:xfrm>
          <a:solidFill>
            <a:schemeClr val="bg1"/>
          </a:solidFill>
        </p:grpSpPr>
        <p:sp>
          <p:nvSpPr>
            <p:cNvPr id="25" name="Freeform: Shape 24">
              <a:extLst>
                <a:ext uri="{FF2B5EF4-FFF2-40B4-BE49-F238E27FC236}">
                  <a16:creationId xmlns:a16="http://schemas.microsoft.com/office/drawing/2014/main" id="{D4FAF4A8-82EB-4F6F-B601-43EBF0BD12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26F2473F-E069-4558-9B41-E285BBE030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FC9A4A76-2C9F-486C-9663-6A30A022DE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88431DC7-D4CB-479A-AFA4-5B0C597A2E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30755DA1-6F28-4612-A4A7-B915468C6D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4616ED79-5475-49E6-A5FE-8D9DB12FB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21DCEB47-7140-4682-8DBF-7667BE28F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EA931BD3-5A56-42F2-B6B5-647B28D1C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820E4C8E-4190-498D-9556-6DA668A81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54B2F30F-0B57-4D60-A087-CD6A471F68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FC5E8C73-ED41-4214-AEE6-3C5F49384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F94534-FE3E-476C-870B-E714E4A66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DE6C1B0-4D58-4937-B2B7-B1207CA18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F75E6B5F-0F87-42CA-A781-A3D35962EF62}"/>
              </a:ext>
            </a:extLst>
          </p:cNvPr>
          <p:cNvSpPr>
            <a:spLocks noGrp="1"/>
          </p:cNvSpPr>
          <p:nvPr>
            <p:ph type="title"/>
          </p:nvPr>
        </p:nvSpPr>
        <p:spPr>
          <a:xfrm>
            <a:off x="838200" y="1391619"/>
            <a:ext cx="4905401" cy="4042196"/>
          </a:xfrm>
        </p:spPr>
        <p:txBody>
          <a:bodyPr>
            <a:normAutofit/>
          </a:bodyPr>
          <a:lstStyle/>
          <a:p>
            <a:pPr algn="ctr"/>
            <a:r>
              <a:rPr lang="en-US">
                <a:solidFill>
                  <a:schemeClr val="bg1"/>
                </a:solidFill>
              </a:rPr>
              <a:t>SUCKER ROD/BEAM PUMPS </a:t>
            </a:r>
            <a:endParaRPr lang="en-KE">
              <a:solidFill>
                <a:schemeClr val="bg1"/>
              </a:solidFill>
            </a:endParaRPr>
          </a:p>
        </p:txBody>
      </p:sp>
      <p:sp>
        <p:nvSpPr>
          <p:cNvPr id="3" name="Content Placeholder 2">
            <a:extLst>
              <a:ext uri="{FF2B5EF4-FFF2-40B4-BE49-F238E27FC236}">
                <a16:creationId xmlns:a16="http://schemas.microsoft.com/office/drawing/2014/main" id="{4101FA1E-391A-490F-ABBF-B29351F3CCA4}"/>
              </a:ext>
            </a:extLst>
          </p:cNvPr>
          <p:cNvSpPr>
            <a:spLocks noGrp="1"/>
          </p:cNvSpPr>
          <p:nvPr>
            <p:ph idx="1"/>
          </p:nvPr>
        </p:nvSpPr>
        <p:spPr>
          <a:xfrm>
            <a:off x="6477270" y="1130846"/>
            <a:ext cx="4974771" cy="4351338"/>
          </a:xfrm>
        </p:spPr>
        <p:txBody>
          <a:bodyPr>
            <a:normAutofit/>
          </a:bodyPr>
          <a:lstStyle/>
          <a:p>
            <a:pPr marL="0" indent="0">
              <a:buNone/>
            </a:pPr>
            <a:r>
              <a:rPr lang="en-US" sz="1500">
                <a:solidFill>
                  <a:schemeClr val="bg1"/>
                </a:solidFill>
              </a:rPr>
              <a:t>Their selection criteria is as follows;</a:t>
            </a:r>
          </a:p>
          <a:p>
            <a:pPr marL="342900" lvl="0" indent="-342900">
              <a:buFont typeface="+mj-lt"/>
              <a:buAutoNum type="arabicPeriod"/>
            </a:pPr>
            <a:r>
              <a:rPr lang="en-US" sz="15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Bottom-hole pressure. A small ratio between the two increases the oil rate of production.</a:t>
            </a:r>
            <a:endParaRPr lang="en-KE" sz="15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mj-lt"/>
              <a:buAutoNum type="arabicPeriod"/>
            </a:pPr>
            <a:r>
              <a:rPr lang="en-US" sz="15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Counterweight placement.</a:t>
            </a:r>
            <a:endParaRPr lang="en-KE" sz="15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mj-lt"/>
              <a:buAutoNum type="arabicPeriod"/>
            </a:pPr>
            <a:r>
              <a:rPr lang="en-US" sz="15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Pump conditions; fluid pound, tubing movement, pump hitting, sticking pump, bent barrel, gas interference, split, valve and plunge leakages</a:t>
            </a:r>
            <a:endParaRPr lang="en-KE" sz="15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mj-lt"/>
              <a:buAutoNum type="arabicPeriod"/>
            </a:pPr>
            <a:r>
              <a:rPr lang="en-US" sz="15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Rod string stresses i.e. either lateral and longitudinal waves of rod elements.</a:t>
            </a:r>
            <a:endParaRPr lang="en-KE" sz="15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mj-lt"/>
              <a:buAutoNum type="arabicPeriod"/>
            </a:pPr>
            <a:r>
              <a:rPr lang="en-US" sz="15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Solid sensitivity</a:t>
            </a:r>
            <a:endParaRPr lang="en-KE" sz="15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mj-lt"/>
              <a:buAutoNum type="arabicPeriod"/>
            </a:pPr>
            <a:r>
              <a:rPr lang="en-US" sz="15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Efficiency in Gassy wells.</a:t>
            </a:r>
            <a:endParaRPr lang="en-KE" sz="15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mj-lt"/>
              <a:buAutoNum type="arabicPeriod"/>
            </a:pPr>
            <a:r>
              <a:rPr lang="en-US" sz="15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Depth contribution from rod capacities.</a:t>
            </a:r>
            <a:endParaRPr lang="en-KE" sz="15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mj-lt"/>
              <a:buAutoNum type="arabicPeriod"/>
            </a:pPr>
            <a:r>
              <a:rPr lang="en-US" sz="15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Rod grade sizes; different corrosion specifications, threads.</a:t>
            </a:r>
            <a:endParaRPr lang="en-KE" sz="15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514350" indent="-514350">
              <a:buFont typeface="+mj-lt"/>
              <a:buAutoNum type="arabicPeriod"/>
            </a:pPr>
            <a:endParaRPr lang="en-KE" sz="1500">
              <a:solidFill>
                <a:schemeClr val="bg1"/>
              </a:solidFill>
            </a:endParaRPr>
          </a:p>
        </p:txBody>
      </p:sp>
    </p:spTree>
    <p:extLst>
      <p:ext uri="{BB962C8B-B14F-4D97-AF65-F5344CB8AC3E}">
        <p14:creationId xmlns:p14="http://schemas.microsoft.com/office/powerpoint/2010/main" val="17322686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1850</Words>
  <Application>Microsoft Office PowerPoint</Application>
  <PresentationFormat>Widescreen</PresentationFormat>
  <Paragraphs>84</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Roboto</vt:lpstr>
      <vt:lpstr>Times New Roman</vt:lpstr>
      <vt:lpstr>Office Theme</vt:lpstr>
      <vt:lpstr>OIL PRODUCTION USING ARTIFICIAL LIFT SYSTEMS</vt:lpstr>
      <vt:lpstr>PROJECT DESCRIPTION</vt:lpstr>
      <vt:lpstr>PROJECT GOALS</vt:lpstr>
      <vt:lpstr>GENERAL FACTORS FOR ARTIFICIAL LIFT SYSTEMS</vt:lpstr>
      <vt:lpstr>GENERAL FACTORS FOR ARTIFICIAL LIFT SYSTEMS (…continued)</vt:lpstr>
      <vt:lpstr>Electrical submersible pumps. </vt:lpstr>
      <vt:lpstr>Electrical submersible pumps</vt:lpstr>
      <vt:lpstr>ESP SELECTION CRITERIA</vt:lpstr>
      <vt:lpstr>SUCKER ROD/BEAM PUMPS </vt:lpstr>
      <vt:lpstr>Figure: SUCKER ROD/BEAM PUMPS </vt:lpstr>
      <vt:lpstr>ECONOMIC ANALYSIS OF A.L.S</vt:lpstr>
      <vt:lpstr>MARKET SHARE &amp; OUTLOOK OF A.L.S</vt:lpstr>
      <vt:lpstr>MARKET SHARE &amp; OUTLOOK OF A.L.S (..CONTINUED)</vt:lpstr>
      <vt:lpstr>REPORT COVERAGE SUMMARY</vt:lpstr>
      <vt:lpstr>MARKET INSIGHTS OF A.L.S BY TECHNOLOGY</vt:lpstr>
      <vt:lpstr>MARKET INSIGHTS OF A.L.S BY TECHNOLOGY(…CONTINUED)</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OIL PRODUCTION USING ARTIFICIAL LIFT SYSTEMS</dc:title>
  <dc:creator>GreHiDeL M</dc:creator>
  <cp:lastModifiedBy>GreHiDeL M</cp:lastModifiedBy>
  <cp:revision>47</cp:revision>
  <dcterms:created xsi:type="dcterms:W3CDTF">2021-05-09T18:13:52Z</dcterms:created>
  <dcterms:modified xsi:type="dcterms:W3CDTF">2021-05-09T19:22:13Z</dcterms:modified>
</cp:coreProperties>
</file>